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9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1" r:id="rId18"/>
    <p:sldId id="282" r:id="rId19"/>
    <p:sldId id="274" r:id="rId20"/>
    <p:sldId id="273" r:id="rId21"/>
    <p:sldId id="275" r:id="rId22"/>
    <p:sldId id="276" r:id="rId23"/>
    <p:sldId id="277" r:id="rId24"/>
    <p:sldId id="278" r:id="rId25"/>
    <p:sldId id="280" r:id="rId26"/>
    <p:sldId id="279" r:id="rId2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77397-9A22-4CAE-B00F-BD056F672464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81"/>
            <p14:sldId id="282"/>
            <p14:sldId id="274"/>
            <p14:sldId id="273"/>
            <p14:sldId id="275"/>
            <p14:sldId id="276"/>
            <p14:sldId id="277"/>
            <p14:sldId id="278"/>
            <p14:sldId id="280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4F9FF5"/>
    <a:srgbClr val="0E2746"/>
    <a:srgbClr val="0A2B5C"/>
    <a:srgbClr val="002060"/>
    <a:srgbClr val="0A2A59"/>
    <a:srgbClr val="2B2B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8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0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1B76E-2CD0-4D7A-AA82-F0106ADA8660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845E-AAF7-4533-AF01-595EB2CDA9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158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1A2A49F-C47F-8677-B465-79FD44891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60000"/>
            <a:ext cx="10080000" cy="540000"/>
          </a:xfrm>
          <a:prstGeom prst="flowChartProcess">
            <a:avLst/>
          </a:prstGeom>
          <a:ln>
            <a:noFill/>
          </a:ln>
        </p:spPr>
        <p:txBody>
          <a:bodyPr lIns="0" tIns="0" rIns="0" bIns="0">
            <a:normAutofit/>
          </a:bodyPr>
          <a:lstStyle>
            <a:lvl1pPr>
              <a:defRPr sz="4000" b="1" u="none">
                <a:ln>
                  <a:noFill/>
                </a:ln>
                <a:solidFill>
                  <a:srgbClr val="000066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8AA4FC-3586-E92A-7714-7DD15E3D6B44}"/>
              </a:ext>
            </a:extLst>
          </p:cNvPr>
          <p:cNvCxnSpPr>
            <a:cxnSpLocks/>
          </p:cNvCxnSpPr>
          <p:nvPr userDrawn="1"/>
        </p:nvCxnSpPr>
        <p:spPr>
          <a:xfrm>
            <a:off x="1620000" y="972000"/>
            <a:ext cx="10080000" cy="0"/>
          </a:xfrm>
          <a:prstGeom prst="line">
            <a:avLst/>
          </a:prstGeom>
          <a:ln w="12700">
            <a:solidFill>
              <a:srgbClr val="00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322B6BA-419D-0191-0A35-9CDC86FEAE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0000" y="1979999"/>
            <a:ext cx="720000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60000" indent="-3600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4000" indent="-252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1.1</a:t>
            </a:r>
          </a:p>
          <a:p>
            <a:pPr lvl="1"/>
            <a:r>
              <a:rPr lang="en-US" dirty="0"/>
              <a:t>1.2</a:t>
            </a:r>
          </a:p>
          <a:p>
            <a:pPr lvl="0"/>
            <a:r>
              <a:rPr lang="en-US" dirty="0"/>
              <a:t>2</a:t>
            </a:r>
          </a:p>
          <a:p>
            <a:pPr lvl="1"/>
            <a:r>
              <a:rPr lang="en-US" dirty="0"/>
              <a:t>2.1</a:t>
            </a:r>
          </a:p>
          <a:p>
            <a:pPr lvl="1"/>
            <a:r>
              <a:rPr lang="en-US" dirty="0"/>
              <a:t>2.2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4CE191-0F9D-94AA-BB45-4350F336EF5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20000" y="1440000"/>
            <a:ext cx="7200000" cy="36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634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1A2A49F-C47F-8677-B465-79FD44891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60000"/>
            <a:ext cx="10080000" cy="540000"/>
          </a:xfrm>
          <a:prstGeom prst="flowChartProcess">
            <a:avLst/>
          </a:prstGeom>
          <a:ln>
            <a:noFill/>
          </a:ln>
        </p:spPr>
        <p:txBody>
          <a:bodyPr lIns="0" tIns="0" rIns="0" bIns="0">
            <a:normAutofit/>
          </a:bodyPr>
          <a:lstStyle>
            <a:lvl1pPr>
              <a:defRPr sz="4000" b="1" u="none">
                <a:ln>
                  <a:noFill/>
                </a:ln>
                <a:solidFill>
                  <a:srgbClr val="000066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8AA4FC-3586-E92A-7714-7DD15E3D6B44}"/>
              </a:ext>
            </a:extLst>
          </p:cNvPr>
          <p:cNvCxnSpPr>
            <a:cxnSpLocks/>
          </p:cNvCxnSpPr>
          <p:nvPr userDrawn="1"/>
        </p:nvCxnSpPr>
        <p:spPr>
          <a:xfrm>
            <a:off x="1620000" y="972000"/>
            <a:ext cx="10080000" cy="0"/>
          </a:xfrm>
          <a:prstGeom prst="line">
            <a:avLst/>
          </a:prstGeom>
          <a:ln w="12700">
            <a:solidFill>
              <a:srgbClr val="00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322B6BA-419D-0191-0A35-9CDC86FEAE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0000" y="1461598"/>
            <a:ext cx="7200000" cy="522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60000" indent="-3600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4000" indent="-252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1"/>
            <a:r>
              <a:rPr lang="en-US" dirty="0"/>
              <a:t>2.1</a:t>
            </a:r>
          </a:p>
          <a:p>
            <a:pPr lvl="1"/>
            <a:r>
              <a:rPr lang="en-US" dirty="0"/>
              <a:t>2.2</a:t>
            </a:r>
          </a:p>
          <a:p>
            <a:pPr lvl="0"/>
            <a:r>
              <a:rPr lang="en-US" dirty="0"/>
              <a:t>Item 3</a:t>
            </a:r>
          </a:p>
          <a:p>
            <a:pPr lvl="1"/>
            <a:r>
              <a:rPr lang="en-US" dirty="0"/>
              <a:t>3.1</a:t>
            </a:r>
          </a:p>
          <a:p>
            <a:pPr lvl="1"/>
            <a:r>
              <a:rPr lang="en-US" dirty="0"/>
              <a:t>3.2</a:t>
            </a:r>
          </a:p>
        </p:txBody>
      </p:sp>
    </p:spTree>
    <p:extLst>
      <p:ext uri="{BB962C8B-B14F-4D97-AF65-F5344CB8AC3E}">
        <p14:creationId xmlns:p14="http://schemas.microsoft.com/office/powerpoint/2010/main" val="4059707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e and Lis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1A2A49F-C47F-8677-B465-79FD44891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60000"/>
            <a:ext cx="10080000" cy="540000"/>
          </a:xfrm>
          <a:prstGeom prst="flowChartProcess">
            <a:avLst/>
          </a:prstGeom>
          <a:ln>
            <a:noFill/>
          </a:ln>
        </p:spPr>
        <p:txBody>
          <a:bodyPr lIns="0" tIns="0" rIns="0" bIns="0">
            <a:normAutofit/>
          </a:bodyPr>
          <a:lstStyle>
            <a:lvl1pPr>
              <a:defRPr sz="4000" b="1" u="none">
                <a:ln>
                  <a:noFill/>
                </a:ln>
                <a:solidFill>
                  <a:srgbClr val="000066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8AA4FC-3586-E92A-7714-7DD15E3D6B44}"/>
              </a:ext>
            </a:extLst>
          </p:cNvPr>
          <p:cNvCxnSpPr>
            <a:cxnSpLocks/>
          </p:cNvCxnSpPr>
          <p:nvPr userDrawn="1"/>
        </p:nvCxnSpPr>
        <p:spPr>
          <a:xfrm>
            <a:off x="1620000" y="972000"/>
            <a:ext cx="10080000" cy="0"/>
          </a:xfrm>
          <a:prstGeom prst="line">
            <a:avLst/>
          </a:prstGeom>
          <a:ln w="12700">
            <a:solidFill>
              <a:srgbClr val="00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322B6BA-419D-0191-0A35-9CDC86FEAE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0000" y="3240000"/>
            <a:ext cx="7200000" cy="292196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60000" indent="-3600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4000" indent="-252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1.1</a:t>
            </a:r>
          </a:p>
          <a:p>
            <a:pPr lvl="1"/>
            <a:r>
              <a:rPr lang="en-US" dirty="0"/>
              <a:t>1.2</a:t>
            </a:r>
          </a:p>
          <a:p>
            <a:pPr lvl="0"/>
            <a:r>
              <a:rPr lang="en-US" dirty="0"/>
              <a:t>2</a:t>
            </a:r>
          </a:p>
          <a:p>
            <a:pPr lvl="1"/>
            <a:r>
              <a:rPr lang="en-US" dirty="0"/>
              <a:t>2.1</a:t>
            </a:r>
          </a:p>
          <a:p>
            <a:pPr lvl="1"/>
            <a:r>
              <a:rPr lang="en-US" dirty="0"/>
              <a:t>2.2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4CE191-0F9D-94AA-BB45-4350F336EF5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20000" y="2700000"/>
            <a:ext cx="7200000" cy="36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34DFAC-B7CF-E09C-0E41-6C0891F804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20001" y="1619999"/>
            <a:ext cx="10080000" cy="899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Message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347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1A2A49F-C47F-8677-B465-79FD44891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069000"/>
            <a:ext cx="10080000" cy="720000"/>
          </a:xfrm>
          <a:prstGeom prst="flowChartProcess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algn="ctr">
              <a:defRPr sz="4800" b="1" u="none">
                <a:ln>
                  <a:noFill/>
                </a:ln>
                <a:solidFill>
                  <a:srgbClr val="000066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0817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918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E4722E-6520-0DE7-8A05-2B85E5AA6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709000"/>
            <a:ext cx="10800000" cy="1440000"/>
          </a:xfrm>
          <a:prstGeom prst="rect">
            <a:avLst/>
          </a:prstGeom>
        </p:spPr>
        <p:txBody>
          <a:bodyPr lIns="0" tIns="0" rIns="0" bIns="0" anchor="ctr" anchorCtr="1"/>
          <a:lstStyle>
            <a:lvl1pPr>
              <a:defRPr sz="96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2609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8;p28">
            <a:extLst>
              <a:ext uri="{FF2B5EF4-FFF2-40B4-BE49-F238E27FC236}">
                <a16:creationId xmlns:a16="http://schemas.microsoft.com/office/drawing/2014/main" id="{6D6AEA62-FA05-5D59-92B6-BDC13AB948B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 l="4256" r="-1"/>
          <a:stretch/>
        </p:blipFill>
        <p:spPr>
          <a:xfrm>
            <a:off x="0" y="0"/>
            <a:ext cx="107934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9FE7DA7-83F8-EEBE-294A-C82136A9DF9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67900" y="1476890"/>
            <a:ext cx="3215149" cy="6890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8C6657-D729-0056-6BB4-9A42437D8487}"/>
              </a:ext>
            </a:extLst>
          </p:cNvPr>
          <p:cNvSpPr txBox="1"/>
          <p:nvPr userDrawn="1"/>
        </p:nvSpPr>
        <p:spPr>
          <a:xfrm>
            <a:off x="331925" y="630268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11EEDF5-8DF7-42E6-81EF-EE87E2F21387}" type="slidenum">
              <a:rPr lang="en-GB" sz="1800" b="1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‹#›</a:t>
            </a:fld>
            <a:endParaRPr lang="en-GB" sz="1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1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8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3437C-3E3A-BA20-5F7F-D6EB2B1A73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9000"/>
                  <a:lumOff val="1000"/>
                </a:schemeClr>
              </a:gs>
              <a:gs pos="33000">
                <a:srgbClr val="0E2746">
                  <a:lumMod val="92000"/>
                  <a:lumOff val="8000"/>
                </a:srgbClr>
              </a:gs>
              <a:gs pos="100000">
                <a:srgbClr val="0A2B5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F52FB2E-F793-A0AF-44FC-4A6D56BB25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432000"/>
            <a:ext cx="4199327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cid:image001.png@01DAC956.E0A60CC0" TargetMode="Externa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15.svg"/><Relationship Id="rId7" Type="http://schemas.openxmlformats.org/officeDocument/2006/relationships/image" Target="../media/image5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itec-instruments.co.uk/" TargetMode="External"/><Relationship Id="rId5" Type="http://schemas.openxmlformats.org/officeDocument/2006/relationships/image" Target="../media/image56.svg"/><Relationship Id="rId10" Type="http://schemas.openxmlformats.org/officeDocument/2006/relationships/image" Target="../media/image60.sv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2;p1">
            <a:extLst>
              <a:ext uri="{FF2B5EF4-FFF2-40B4-BE49-F238E27FC236}">
                <a16:creationId xmlns:a16="http://schemas.microsoft.com/office/drawing/2014/main" id="{DA93BBB7-4F4B-A250-7EBA-B8FE03CBE6E1}"/>
              </a:ext>
            </a:extLst>
          </p:cNvPr>
          <p:cNvSpPr txBox="1">
            <a:spLocks/>
          </p:cNvSpPr>
          <p:nvPr/>
        </p:nvSpPr>
        <p:spPr>
          <a:xfrm>
            <a:off x="432000" y="4860000"/>
            <a:ext cx="6051550" cy="101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72D4E"/>
              </a:buClr>
              <a:buSzPts val="2400"/>
              <a:buFont typeface="Arial" panose="020B0604020202020204" pitchFamily="34" charset="0"/>
              <a:buNone/>
            </a:pPr>
            <a:r>
              <a:rPr lang="en-GB" sz="3200" b="1" dirty="0">
                <a:solidFill>
                  <a:schemeClr val="lt1"/>
                </a:solidFill>
                <a:latin typeface="+mj-lt"/>
              </a:rPr>
              <a:t>Unlocking the Full Potential of SATEC Meters in Energy Projects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EC742C-A973-4C64-6642-93A3D105C56B}"/>
              </a:ext>
            </a:extLst>
          </p:cNvPr>
          <p:cNvSpPr txBox="1"/>
          <p:nvPr/>
        </p:nvSpPr>
        <p:spPr>
          <a:xfrm>
            <a:off x="432000" y="1800000"/>
            <a:ext cx="4917922" cy="246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en-GB" sz="8000" b="1" dirty="0">
                <a:ln w="12700">
                  <a:solidFill>
                    <a:schemeClr val="bg1"/>
                  </a:solidFill>
                </a:ln>
                <a:solidFill>
                  <a:srgbClr val="4F9FF5"/>
                </a:solidFill>
                <a:latin typeface="+mj-lt"/>
              </a:rPr>
              <a:t>RTR</a:t>
            </a:r>
          </a:p>
          <a:p>
            <a:r>
              <a:rPr lang="en-GB" sz="8000" b="1" dirty="0">
                <a:ln w="12700">
                  <a:solidFill>
                    <a:schemeClr val="bg1"/>
                  </a:solidFill>
                </a:ln>
                <a:solidFill>
                  <a:srgbClr val="4F9FF5"/>
                </a:solidFill>
                <a:latin typeface="+mj-lt"/>
              </a:rPr>
              <a:t>SOFTWARE</a:t>
            </a:r>
          </a:p>
        </p:txBody>
      </p:sp>
      <p:sp>
        <p:nvSpPr>
          <p:cNvPr id="8" name="Google Shape;113;p1">
            <a:extLst>
              <a:ext uri="{FF2B5EF4-FFF2-40B4-BE49-F238E27FC236}">
                <a16:creationId xmlns:a16="http://schemas.microsoft.com/office/drawing/2014/main" id="{18CF4DC6-E70E-5826-6E39-E0436EF4610E}"/>
              </a:ext>
            </a:extLst>
          </p:cNvPr>
          <p:cNvSpPr txBox="1"/>
          <p:nvPr/>
        </p:nvSpPr>
        <p:spPr>
          <a:xfrm>
            <a:off x="7941564" y="5711047"/>
            <a:ext cx="4250436" cy="70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b="0" i="0" u="none" strike="noStrike" cap="none" dirty="0">
                <a:solidFill>
                  <a:schemeClr val="bg1"/>
                </a:solidFill>
                <a:latin typeface="+mj-lt"/>
                <a:ea typeface="Oswald"/>
                <a:cs typeface="Oswald"/>
                <a:sym typeface="Oswald"/>
              </a:rPr>
              <a:t>ATHENS SATEC Partners Conference 2026</a:t>
            </a:r>
            <a:endParaRPr b="0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b="0" i="0" u="none" strike="noStrike" cap="none" dirty="0">
                <a:solidFill>
                  <a:schemeClr val="bg1"/>
                </a:solidFill>
                <a:latin typeface="+mj-lt"/>
                <a:ea typeface="Oswald"/>
                <a:cs typeface="Oswald"/>
                <a:sym typeface="Oswald"/>
              </a:rPr>
              <a:t>Presenter: Andrey Sokolik</a:t>
            </a:r>
            <a:endParaRPr b="0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840B26-41AD-95F1-5D5D-DE101E822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42524" y="674492"/>
            <a:ext cx="5017476" cy="464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77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A54B5-995D-64F5-C3DC-AB081E7A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#3: Lightweight, Stable &amp; Reliable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BBCB6-9B1A-201A-CA85-66D70B7CB4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Very low CPU and RAM usage</a:t>
            </a:r>
          </a:p>
          <a:p>
            <a:r>
              <a:rPr lang="en-GB" dirty="0"/>
              <a:t>Runs on compact embedded hardware</a:t>
            </a:r>
          </a:p>
          <a:p>
            <a:r>
              <a:rPr lang="en-GB" dirty="0"/>
              <a:t>Proven on platforms such as:</a:t>
            </a:r>
          </a:p>
          <a:p>
            <a:pPr lvl="1"/>
            <a:r>
              <a:rPr lang="en-GB" dirty="0"/>
              <a:t>MOXA UC-2101-LX</a:t>
            </a:r>
          </a:p>
          <a:p>
            <a:pPr lvl="1"/>
            <a:r>
              <a:rPr lang="en-GB" dirty="0"/>
              <a:t>600 MHz CPU</a:t>
            </a:r>
          </a:p>
          <a:p>
            <a:pPr lvl="1"/>
            <a:r>
              <a:rPr lang="en-GB" dirty="0"/>
              <a:t>1 × LAN, 1 × Serial</a:t>
            </a:r>
          </a:p>
          <a:p>
            <a:r>
              <a:rPr lang="en-GB" dirty="0"/>
              <a:t>Stable operation</a:t>
            </a:r>
          </a:p>
          <a:p>
            <a:pPr lvl="1"/>
            <a:r>
              <a:rPr lang="en-GB" dirty="0"/>
              <a:t>No memory leaks</a:t>
            </a:r>
          </a:p>
          <a:p>
            <a:pPr lvl="1"/>
            <a:r>
              <a:rPr lang="en-GB" dirty="0"/>
              <a:t>Can run for years without reboot</a:t>
            </a:r>
          </a:p>
          <a:p>
            <a:endParaRPr lang="en-GB" dirty="0"/>
          </a:p>
        </p:txBody>
      </p:sp>
      <p:pic>
        <p:nvPicPr>
          <p:cNvPr id="4" name="Google Shape;221;p10">
            <a:extLst>
              <a:ext uri="{FF2B5EF4-FFF2-40B4-BE49-F238E27FC236}">
                <a16:creationId xmlns:a16="http://schemas.microsoft.com/office/drawing/2014/main" id="{9D91208C-8BDC-2070-339B-5D78C90D90E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4345" t="19217" r="24257" b="20988"/>
          <a:stretch/>
        </p:blipFill>
        <p:spPr>
          <a:xfrm>
            <a:off x="9021338" y="1245485"/>
            <a:ext cx="2431042" cy="2706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close up of a device&#10;&#10;AI-generated content may be incorrect.">
            <a:extLst>
              <a:ext uri="{FF2B5EF4-FFF2-40B4-BE49-F238E27FC236}">
                <a16:creationId xmlns:a16="http://schemas.microsoft.com/office/drawing/2014/main" id="{C9FAAFF6-8FDF-A95B-AE62-8052FE5B0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157" y="4145251"/>
            <a:ext cx="2930282" cy="229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96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10FD4-10A1-26E4-936C-85A82D76F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#4: Flexibility &amp; Advanced Logic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311E6-89EB-2FF3-C760-20557E9B40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0000" y="1461598"/>
            <a:ext cx="8809276" cy="5220000"/>
          </a:xfrm>
        </p:spPr>
        <p:txBody>
          <a:bodyPr>
            <a:normAutofit/>
          </a:bodyPr>
          <a:lstStyle/>
          <a:p>
            <a:r>
              <a:rPr lang="en-GB" dirty="0"/>
              <a:t>Email notifications</a:t>
            </a:r>
          </a:p>
          <a:p>
            <a:r>
              <a:rPr lang="en-GB" dirty="0"/>
              <a:t>Error logging: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Clock synchronisation issues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Connectivity issues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I/O issues</a:t>
            </a:r>
          </a:p>
          <a:p>
            <a:r>
              <a:rPr lang="en-GB" dirty="0"/>
              <a:t>Calculation of derived parameters</a:t>
            </a:r>
          </a:p>
          <a:p>
            <a:r>
              <a:rPr lang="en-GB" dirty="0">
                <a:latin typeface="Arial"/>
                <a:ea typeface="Arial"/>
                <a:cs typeface="Arial"/>
                <a:sym typeface="Arial"/>
              </a:rPr>
              <a:t>Not limited to 64 meter set-points</a:t>
            </a:r>
            <a:endParaRPr lang="ru-RU" dirty="0">
              <a:latin typeface="Arial"/>
              <a:ea typeface="Arial"/>
              <a:cs typeface="Arial"/>
              <a:sym typeface="Arial"/>
            </a:endParaRPr>
          </a:p>
          <a:p>
            <a:r>
              <a:rPr lang="en-GB" dirty="0">
                <a:latin typeface="Arial"/>
                <a:ea typeface="Arial"/>
                <a:cs typeface="Arial"/>
                <a:sym typeface="Arial"/>
              </a:rPr>
              <a:t>Can control </a:t>
            </a:r>
            <a:r>
              <a:rPr lang="en-GB" dirty="0"/>
              <a:t>multiple devices via Modbus and other protocols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1101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EA1B8-CA26-578A-ADBF-365DA9288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#5: Continuous data &amp; waveform recording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313829-2C80-A2BE-456B-9CE5B644C4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Continuous high-frequency data logs</a:t>
            </a:r>
            <a:br>
              <a:rPr lang="en-GB" dirty="0"/>
            </a:br>
            <a:r>
              <a:rPr lang="en-GB" b="1" dirty="0"/>
              <a:t>without using meter memory</a:t>
            </a:r>
          </a:p>
          <a:p>
            <a:r>
              <a:rPr lang="en-GB" dirty="0"/>
              <a:t>Continuous waveform recording</a:t>
            </a:r>
            <a:br>
              <a:rPr lang="en-GB" dirty="0"/>
            </a:br>
            <a:r>
              <a:rPr lang="en-GB" b="1" dirty="0"/>
              <a:t>128 samples per cycle / 6 channels</a:t>
            </a: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50D798-B91D-6421-7041-2A016FAA41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>
                <a:latin typeface="Arial"/>
                <a:ea typeface="Arial"/>
                <a:cs typeface="Arial"/>
                <a:sym typeface="Arial"/>
              </a:rPr>
              <a:t>RTR supports:</a:t>
            </a:r>
          </a:p>
          <a:p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2682510-38B0-685D-2A01-10849AD8B1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b="0" dirty="0"/>
              <a:t>Frequent data logging shortens meter memory life</a:t>
            </a:r>
            <a:endParaRPr lang="en-GB" dirty="0"/>
          </a:p>
        </p:txBody>
      </p:sp>
      <p:pic>
        <p:nvPicPr>
          <p:cNvPr id="10" name="Google Shape;239;p12">
            <a:extLst>
              <a:ext uri="{FF2B5EF4-FFF2-40B4-BE49-F238E27FC236}">
                <a16:creationId xmlns:a16="http://schemas.microsoft.com/office/drawing/2014/main" id="{3964D9F0-4D47-5E33-D8AB-A7DFE5CE881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68128" y="2340000"/>
            <a:ext cx="4855302" cy="324040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742253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59947-0F07-2FE6-012A-0D12E443E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#6: Modular RTR Library Concept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D14B3-E5DE-F51F-5E4A-B29EB3E22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Customised solutions</a:t>
            </a:r>
          </a:p>
          <a:p>
            <a:r>
              <a:rPr lang="en-GB" dirty="0"/>
              <a:t>Fast project delivery</a:t>
            </a:r>
          </a:p>
          <a:p>
            <a:r>
              <a:rPr lang="en-GB" dirty="0"/>
              <a:t>Easy integration for new applications</a:t>
            </a:r>
          </a:p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18BF7E-EE84-6277-FFCC-ED4CEA20B6A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/>
              <a:t>This enables: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CBD333-9D0C-3BB0-04D6-6BED2F5294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20"/>
              <a:buNone/>
            </a:pPr>
            <a:r>
              <a:rPr lang="en-GB" b="0" dirty="0">
                <a:latin typeface="Arial"/>
                <a:ea typeface="Arial"/>
                <a:cs typeface="Arial"/>
                <a:sym typeface="Arial"/>
              </a:rPr>
              <a:t>RTR is built from reusable software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20"/>
              <a:buNone/>
            </a:pPr>
            <a:r>
              <a:rPr lang="en-GB" b="0" dirty="0">
                <a:latin typeface="Arial"/>
                <a:ea typeface="Arial"/>
                <a:cs typeface="Arial"/>
                <a:sym typeface="Arial"/>
              </a:rPr>
              <a:t>components / blocks to build m</a:t>
            </a:r>
            <a:r>
              <a:rPr lang="en-GB" b="0" dirty="0">
                <a:latin typeface="Arial"/>
                <a:cs typeface="Arial"/>
                <a:sym typeface="Arial"/>
              </a:rPr>
              <a:t>ultiple solutions</a:t>
            </a:r>
            <a:endParaRPr lang="en-GB" dirty="0"/>
          </a:p>
        </p:txBody>
      </p:sp>
      <p:pic>
        <p:nvPicPr>
          <p:cNvPr id="6" name="Google Shape;249;p13">
            <a:extLst>
              <a:ext uri="{FF2B5EF4-FFF2-40B4-BE49-F238E27FC236}">
                <a16:creationId xmlns:a16="http://schemas.microsoft.com/office/drawing/2014/main" id="{5AF81174-3914-B5AC-46FC-42A023DE3815}"/>
              </a:ext>
            </a:extLst>
          </p:cNvPr>
          <p:cNvPicPr preferRelativeResize="0"/>
          <p:nvPr/>
        </p:nvPicPr>
        <p:blipFill rotWithShape="1">
          <a:blip r:embed="rId2">
            <a:alphaModFix amt="58000"/>
          </a:blip>
          <a:srcRect/>
          <a:stretch/>
        </p:blipFill>
        <p:spPr>
          <a:xfrm rot="5400000">
            <a:off x="7881536" y="2272290"/>
            <a:ext cx="4565249" cy="321409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81958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22F39-A6E6-C29D-5BEB-92F80EF8D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RTR Software Applications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D344C81-1B1F-1908-C286-7B136D3A77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369164">
            <a:off x="7966088" y="2489263"/>
            <a:ext cx="4104197" cy="410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94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D11B1D-865C-CCB9-A726-BA8306AC4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Dynamic Containment: Post-Event Frequency Response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3A813-BB7C-8CE3-DDBF-5DDCC592DF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National Grid (NESO) service requirements</a:t>
            </a:r>
          </a:p>
          <a:p>
            <a:r>
              <a:rPr lang="en-GB" dirty="0"/>
              <a:t>Data polling every </a:t>
            </a:r>
            <a:r>
              <a:rPr lang="en-GB" b="1" dirty="0"/>
              <a:t>50 </a:t>
            </a:r>
            <a:r>
              <a:rPr lang="en-GB" b="1" dirty="0" err="1"/>
              <a:t>ms</a:t>
            </a:r>
            <a:endParaRPr lang="en-GB" b="1" dirty="0"/>
          </a:p>
          <a:p>
            <a:r>
              <a:rPr lang="en-GB" dirty="0"/>
              <a:t>Continuous CSV recording (file per hour)</a:t>
            </a:r>
          </a:p>
          <a:p>
            <a:r>
              <a:rPr lang="en-GB" dirty="0"/>
              <a:t>Secure API data transfer</a:t>
            </a:r>
          </a:p>
        </p:txBody>
      </p:sp>
      <p:pic>
        <p:nvPicPr>
          <p:cNvPr id="6" name="Picture 5" descr="A black background with purple letters&#10;&#10;AI-generated content may be incorrect.">
            <a:extLst>
              <a:ext uri="{FF2B5EF4-FFF2-40B4-BE49-F238E27FC236}">
                <a16:creationId xmlns:a16="http://schemas.microsoft.com/office/drawing/2014/main" id="{ECA11B2C-BC50-972E-42F6-AF5F43198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00" y="1461598"/>
            <a:ext cx="2586545" cy="1158772"/>
          </a:xfrm>
          <a:prstGeom prst="rect">
            <a:avLst/>
          </a:prstGeom>
        </p:spPr>
      </p:pic>
      <p:pic>
        <p:nvPicPr>
          <p:cNvPr id="8" name="Picture 7" descr="A graph showing a line&#10;&#10;AI-generated content may be incorrect.">
            <a:extLst>
              <a:ext uri="{FF2B5EF4-FFF2-40B4-BE49-F238E27FC236}">
                <a16:creationId xmlns:a16="http://schemas.microsoft.com/office/drawing/2014/main" id="{44AB06D9-70B6-07EC-7C43-E67B2C4A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00" y="3557156"/>
            <a:ext cx="6452651" cy="2992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0AA8FA-80D8-8975-F693-B7C0D5CCAABB}"/>
              </a:ext>
            </a:extLst>
          </p:cNvPr>
          <p:cNvSpPr txBox="1"/>
          <p:nvPr/>
        </p:nvSpPr>
        <p:spPr>
          <a:xfrm>
            <a:off x="8352888" y="3557156"/>
            <a:ext cx="35206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610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fast meters</a:t>
            </a:r>
            <a:b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with fast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can meet these requirements reliably</a:t>
            </a:r>
          </a:p>
        </p:txBody>
      </p:sp>
    </p:spTree>
    <p:extLst>
      <p:ext uri="{BB962C8B-B14F-4D97-AF65-F5344CB8AC3E}">
        <p14:creationId xmlns:p14="http://schemas.microsoft.com/office/powerpoint/2010/main" val="1684416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1163D6-FB44-8814-7D5C-2EA68455F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Continuous Data Log &amp; Waveform Recording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CB4DE4-C536-7F26-51DD-95719C382F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0000" y="1979999"/>
            <a:ext cx="5640609" cy="1807255"/>
          </a:xfrm>
        </p:spPr>
        <p:txBody>
          <a:bodyPr/>
          <a:lstStyle/>
          <a:p>
            <a:r>
              <a:rPr lang="en-GB" dirty="0"/>
              <a:t>Support waveform capture on trigger events</a:t>
            </a:r>
            <a:endParaRPr lang="ru-RU" dirty="0"/>
          </a:p>
          <a:p>
            <a:r>
              <a:rPr lang="en-GB" dirty="0"/>
              <a:t>Sufficient for most applications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5F4E45-4969-8657-FDFC-0A2233CA33F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20000" y="1440000"/>
            <a:ext cx="5190233" cy="360000"/>
          </a:xfrm>
        </p:spPr>
        <p:txBody>
          <a:bodyPr/>
          <a:lstStyle/>
          <a:p>
            <a:r>
              <a:rPr lang="en-GB" dirty="0"/>
              <a:t>SATEC meters: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EAEA9B4-D4BE-C076-D93A-415C77C55C44}"/>
              </a:ext>
            </a:extLst>
          </p:cNvPr>
          <p:cNvSpPr txBox="1">
            <a:spLocks/>
          </p:cNvSpPr>
          <p:nvPr/>
        </p:nvSpPr>
        <p:spPr>
          <a:xfrm>
            <a:off x="1620000" y="4320000"/>
            <a:ext cx="5265296" cy="18581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dirty="0"/>
              <a:t>Continuous waveform recording</a:t>
            </a:r>
          </a:p>
          <a:p>
            <a:pP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dirty="0"/>
              <a:t>Very frequent data logging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C500303-616E-8AE3-4F8E-3F345F18C37D}"/>
              </a:ext>
            </a:extLst>
          </p:cNvPr>
          <p:cNvSpPr txBox="1">
            <a:spLocks/>
          </p:cNvSpPr>
          <p:nvPr/>
        </p:nvSpPr>
        <p:spPr>
          <a:xfrm>
            <a:off x="1620000" y="3780000"/>
            <a:ext cx="5190233" cy="36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Some applications require: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51BAAF-6DEE-5F69-63EF-ABC5C1326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2717" y="1461598"/>
            <a:ext cx="4705786" cy="44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04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ED24D-A4CB-2D05-E87D-57C58F64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Continuous Data Log &amp; Waveform Recording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525FB8-04BE-046E-7131-2543612BC9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0001" y="1461598"/>
            <a:ext cx="5442716" cy="5220000"/>
          </a:xfrm>
        </p:spPr>
        <p:txBody>
          <a:bodyPr/>
          <a:lstStyle/>
          <a:p>
            <a:r>
              <a:rPr lang="en-GB" dirty="0"/>
              <a:t>RTR enables Real-time</a:t>
            </a:r>
            <a:br>
              <a:rPr lang="ru-RU" dirty="0"/>
            </a:br>
            <a:r>
              <a:rPr lang="en-GB" dirty="0"/>
              <a:t>waveform recording</a:t>
            </a:r>
          </a:p>
          <a:p>
            <a:r>
              <a:rPr lang="en-GB" dirty="0"/>
              <a:t>This closes the gap with:</a:t>
            </a:r>
          </a:p>
          <a:p>
            <a:pPr lvl="1"/>
            <a:r>
              <a:rPr lang="en-GB" dirty="0"/>
              <a:t>More expensive meter brands</a:t>
            </a:r>
            <a:br>
              <a:rPr lang="en-GB" dirty="0"/>
            </a:br>
            <a:r>
              <a:rPr lang="en-GB" dirty="0"/>
              <a:t>(e.g. </a:t>
            </a:r>
            <a:r>
              <a:rPr lang="en-GB" dirty="0" err="1"/>
              <a:t>Elspec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Projects previously specifying</a:t>
            </a:r>
            <a:br>
              <a:rPr lang="en-GB" dirty="0"/>
            </a:br>
            <a:r>
              <a:rPr lang="en-GB" dirty="0"/>
              <a:t>non-SATEC meters</a:t>
            </a:r>
          </a:p>
          <a:p>
            <a:r>
              <a:rPr lang="en-GB" dirty="0"/>
              <a:t>RTR records frequent data logs </a:t>
            </a:r>
            <a:r>
              <a:rPr lang="en-GB" b="1" dirty="0"/>
              <a:t>without affecting meter memory lifetime</a:t>
            </a:r>
          </a:p>
          <a:p>
            <a:endParaRPr lang="en-GB" dirty="0"/>
          </a:p>
        </p:txBody>
      </p:sp>
      <p:pic>
        <p:nvPicPr>
          <p:cNvPr id="3" name="Google Shape;292;p16">
            <a:extLst>
              <a:ext uri="{FF2B5EF4-FFF2-40B4-BE49-F238E27FC236}">
                <a16:creationId xmlns:a16="http://schemas.microsoft.com/office/drawing/2014/main" id="{6E6312DC-CDB3-1462-A17A-5B4D605B70D0}"/>
              </a:ext>
            </a:extLst>
          </p:cNvPr>
          <p:cNvPicPr preferRelativeResize="0"/>
          <p:nvPr/>
        </p:nvPicPr>
        <p:blipFill rotWithShape="1"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 b="2534"/>
          <a:stretch/>
        </p:blipFill>
        <p:spPr>
          <a:xfrm>
            <a:off x="7260609" y="1620000"/>
            <a:ext cx="4466887" cy="3804985"/>
          </a:xfrm>
          <a:prstGeom prst="rect">
            <a:avLst/>
          </a:prstGeom>
          <a:noFill/>
          <a:ln>
            <a:noFill/>
          </a:ln>
          <a:effectLst>
            <a:outerShdw dist="241300" sx="1000" sy="1000" algn="tl" rotWithShape="0">
              <a:schemeClr val="lt1">
                <a:alpha val="78823"/>
              </a:schemeClr>
            </a:outerShdw>
            <a:reflection endPos="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025886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CD9CB-721D-A019-0458-7BC755DAA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G100 Export / Import Limitation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E0D25-0BD7-AE76-866A-E95A2F8961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0001" y="1461598"/>
            <a:ext cx="5132491" cy="5220000"/>
          </a:xfrm>
        </p:spPr>
        <p:txBody>
          <a:bodyPr/>
          <a:lstStyle/>
          <a:p>
            <a:r>
              <a:rPr lang="en-GB" dirty="0"/>
              <a:t>Compliance with G100 Engineering Recommendation</a:t>
            </a:r>
          </a:p>
          <a:p>
            <a:r>
              <a:rPr lang="en-GB" dirty="0"/>
              <a:t>Extensive use of PRO meter</a:t>
            </a:r>
            <a:br>
              <a:rPr lang="en-GB" dirty="0"/>
            </a:br>
            <a:r>
              <a:rPr lang="en-GB" dirty="0"/>
              <a:t>set points</a:t>
            </a:r>
          </a:p>
          <a:p>
            <a:r>
              <a:rPr lang="en-GB" dirty="0"/>
              <a:t>PAS configuration:</a:t>
            </a:r>
          </a:p>
          <a:p>
            <a:pPr lvl="1"/>
            <a:r>
              <a:rPr lang="en-GB" dirty="0"/>
              <a:t>Time-consuming.</a:t>
            </a:r>
          </a:p>
          <a:p>
            <a:pPr lvl="1"/>
            <a:r>
              <a:rPr lang="en-GB" dirty="0"/>
              <a:t>Error-prone.</a:t>
            </a:r>
          </a:p>
          <a:p>
            <a:endParaRPr lang="en-GB" dirty="0"/>
          </a:p>
          <a:p>
            <a:r>
              <a:rPr lang="en-GB" b="1" dirty="0"/>
              <a:t>RTR-based solution</a:t>
            </a:r>
            <a:br>
              <a:rPr lang="ru-RU" b="1" dirty="0"/>
            </a:br>
            <a:r>
              <a:rPr lang="en-GB" b="1" dirty="0"/>
              <a:t>simplifies the entire process</a:t>
            </a:r>
          </a:p>
          <a:p>
            <a:endParaRPr lang="en-GB" dirty="0"/>
          </a:p>
        </p:txBody>
      </p:sp>
      <p:pic>
        <p:nvPicPr>
          <p:cNvPr id="4" name="Google Shape;358;p20">
            <a:extLst>
              <a:ext uri="{FF2B5EF4-FFF2-40B4-BE49-F238E27FC236}">
                <a16:creationId xmlns:a16="http://schemas.microsoft.com/office/drawing/2014/main" id="{7EBE1267-7759-A275-7843-5F4F5E9467C1}"/>
              </a:ext>
            </a:extLst>
          </p:cNvPr>
          <p:cNvPicPr preferRelativeResize="0"/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6324067" y="1117111"/>
            <a:ext cx="5761275" cy="422221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Google Shape;311;p18">
            <a:extLst>
              <a:ext uri="{FF2B5EF4-FFF2-40B4-BE49-F238E27FC236}">
                <a16:creationId xmlns:a16="http://schemas.microsoft.com/office/drawing/2014/main" id="{2CEEABBB-2B63-B6A8-FB5D-8F6FB63EAE50}"/>
              </a:ext>
            </a:extLst>
          </p:cNvPr>
          <p:cNvPicPr preferRelativeResize="0"/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739703" y="1035894"/>
            <a:ext cx="4704067" cy="58221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36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25DE2-32F0-7D81-737B-E5673ECF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G100 GUI Capabilities (RTR-Based)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85460-A342-1444-3A3E-AA22574EF9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0000" y="1461598"/>
            <a:ext cx="5209225" cy="5220000"/>
          </a:xfrm>
        </p:spPr>
        <p:txBody>
          <a:bodyPr>
            <a:normAutofit/>
          </a:bodyPr>
          <a:lstStyle/>
          <a:p>
            <a:r>
              <a:rPr lang="en-GB" dirty="0"/>
              <a:t>Set CT / PT ratios without PAS</a:t>
            </a:r>
          </a:p>
          <a:p>
            <a:r>
              <a:rPr lang="en-GB" dirty="0"/>
              <a:t>Configure:</a:t>
            </a:r>
          </a:p>
          <a:p>
            <a:pPr lvl="1"/>
            <a:r>
              <a:rPr lang="en-GB" dirty="0"/>
              <a:t>MIL – Maximum Import Limit</a:t>
            </a:r>
          </a:p>
          <a:p>
            <a:pPr lvl="1"/>
            <a:r>
              <a:rPr lang="en-GB" dirty="0"/>
              <a:t>MEL – Maximum Export Limit</a:t>
            </a:r>
          </a:p>
          <a:p>
            <a:r>
              <a:rPr lang="en-GB" dirty="0"/>
              <a:t>Configure time delays per DNO agreement</a:t>
            </a:r>
          </a:p>
          <a:p>
            <a:r>
              <a:rPr lang="en-GB" dirty="0"/>
              <a:t>Upload configuration directly</a:t>
            </a:r>
            <a:br>
              <a:rPr lang="ru-RU" dirty="0"/>
            </a:br>
            <a:r>
              <a:rPr lang="en-GB" dirty="0"/>
              <a:t>to the meter</a:t>
            </a:r>
          </a:p>
          <a:p>
            <a:r>
              <a:rPr lang="en-GB" dirty="0"/>
              <a:t>Reading Data log to analyse G100 excursion events</a:t>
            </a:r>
          </a:p>
          <a:p>
            <a:endParaRPr lang="en-GB" dirty="0"/>
          </a:p>
        </p:txBody>
      </p:sp>
      <p:grpSp>
        <p:nvGrpSpPr>
          <p:cNvPr id="4" name="Google Shape;348;p42">
            <a:extLst>
              <a:ext uri="{FF2B5EF4-FFF2-40B4-BE49-F238E27FC236}">
                <a16:creationId xmlns:a16="http://schemas.microsoft.com/office/drawing/2014/main" id="{30BC6926-2BDA-38B1-2FEA-F69E7AC76519}"/>
              </a:ext>
            </a:extLst>
          </p:cNvPr>
          <p:cNvGrpSpPr/>
          <p:nvPr/>
        </p:nvGrpSpPr>
        <p:grpSpPr>
          <a:xfrm>
            <a:off x="7927728" y="980424"/>
            <a:ext cx="3371184" cy="2387778"/>
            <a:chOff x="7277975" y="4110950"/>
            <a:chExt cx="1192314" cy="941180"/>
          </a:xfrm>
        </p:grpSpPr>
        <p:pic>
          <p:nvPicPr>
            <p:cNvPr id="5" name="Google Shape;349;p42" descr="A black electronic device with a screen&#10;&#10;Description automatically generated">
              <a:extLst>
                <a:ext uri="{FF2B5EF4-FFF2-40B4-BE49-F238E27FC236}">
                  <a16:creationId xmlns:a16="http://schemas.microsoft.com/office/drawing/2014/main" id="{491B9C7B-B052-B003-B068-7C3580460DA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277975" y="4110950"/>
              <a:ext cx="788501" cy="885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350;p42" descr="A black electronic device with a screen&#10;&#10;Description automatically generated">
              <a:extLst>
                <a:ext uri="{FF2B5EF4-FFF2-40B4-BE49-F238E27FC236}">
                  <a16:creationId xmlns:a16="http://schemas.microsoft.com/office/drawing/2014/main" id="{7B5112BE-867D-9A22-F7F2-AC2C2B42ACF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35775" y="4476418"/>
              <a:ext cx="634514" cy="5757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9231CDE-657E-1EB1-7DEE-8E560834DEA7}"/>
              </a:ext>
            </a:extLst>
          </p:cNvPr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836" y="3408218"/>
            <a:ext cx="4855070" cy="334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52;p42">
            <a:extLst>
              <a:ext uri="{FF2B5EF4-FFF2-40B4-BE49-F238E27FC236}">
                <a16:creationId xmlns:a16="http://schemas.microsoft.com/office/drawing/2014/main" id="{85B2BAD1-7DB9-C598-5566-9C4531BA8E6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1980" t="14949" r="30312" b="18611"/>
          <a:stretch/>
        </p:blipFill>
        <p:spPr>
          <a:xfrm>
            <a:off x="8203612" y="3549909"/>
            <a:ext cx="2862552" cy="28370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AEABAB">
                <a:alpha val="94901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242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79A8E-3DFB-FC57-BA8B-84D09D70F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Energy Projects are Different?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498BBB-922E-09F7-E2E6-B0B78D2748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GB" dirty="0">
                <a:ea typeface="Arial"/>
                <a:cs typeface="Arial"/>
                <a:sym typeface="Arial"/>
              </a:rPr>
              <a:t>High dynamics </a:t>
            </a:r>
            <a:endParaRPr lang="en-GB" dirty="0"/>
          </a:p>
          <a:p>
            <a:pPr>
              <a:spcBef>
                <a:spcPts val="1200"/>
              </a:spcBef>
            </a:pPr>
            <a:r>
              <a:rPr lang="en-GB" dirty="0">
                <a:ea typeface="Arial"/>
                <a:cs typeface="Arial"/>
                <a:sym typeface="Arial"/>
              </a:rPr>
              <a:t>Grid complexity</a:t>
            </a:r>
          </a:p>
          <a:p>
            <a:pPr>
              <a:spcBef>
                <a:spcPts val="1200"/>
              </a:spcBef>
            </a:pPr>
            <a:r>
              <a:rPr lang="en-GB" dirty="0">
                <a:ea typeface="Arial"/>
                <a:cs typeface="Arial"/>
                <a:sym typeface="Arial"/>
              </a:rPr>
              <a:t>Strict compliance requirements</a:t>
            </a:r>
          </a:p>
          <a:p>
            <a:pPr>
              <a:spcBef>
                <a:spcPts val="1200"/>
              </a:spcBef>
            </a:pPr>
            <a:r>
              <a:rPr lang="en-GB" dirty="0">
                <a:ea typeface="Arial"/>
                <a:cs typeface="Arial"/>
                <a:sym typeface="Arial"/>
              </a:rPr>
              <a:t>Need for </a:t>
            </a:r>
            <a:r>
              <a:rPr lang="en-GB" b="1" dirty="0">
                <a:ea typeface="Arial"/>
                <a:cs typeface="Arial"/>
                <a:sym typeface="Arial"/>
              </a:rPr>
              <a:t>high-resolution metering data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4FD4D8-34B5-9138-6C51-D0B2CEF9F7D2}"/>
              </a:ext>
            </a:extLst>
          </p:cNvPr>
          <p:cNvSpPr txBox="1"/>
          <p:nvPr/>
        </p:nvSpPr>
        <p:spPr>
          <a:xfrm>
            <a:off x="1620000" y="3780000"/>
            <a:ext cx="6031750" cy="1175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 b="0" i="0" u="none" strike="noStrike" cap="none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Renewable projects demand more from </a:t>
            </a:r>
            <a:r>
              <a:rPr lang="en-GB" sz="2800" b="1" i="0" u="none" strike="noStrike" cap="none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meters and software</a:t>
            </a:r>
            <a:endParaRPr lang="en-GB" sz="2800" b="0" i="0" u="none" strike="noStrike" cap="none" dirty="0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GB" dirty="0"/>
          </a:p>
        </p:txBody>
      </p:sp>
      <p:pic>
        <p:nvPicPr>
          <p:cNvPr id="6" name="Picture 5" descr="A diagram of a solar panel and a battery&#10;&#10;AI-generated content may be incorrect.">
            <a:extLst>
              <a:ext uri="{FF2B5EF4-FFF2-40B4-BE49-F238E27FC236}">
                <a16:creationId xmlns:a16="http://schemas.microsoft.com/office/drawing/2014/main" id="{84380D6C-CE2F-C246-3E36-B1822B42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464" y="1384849"/>
            <a:ext cx="3959732" cy="318715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E101A8C-5DC2-DD84-D6D3-0C6513B56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0000" y="5684297"/>
            <a:ext cx="1502987" cy="839987"/>
          </a:xfrm>
          <a:prstGeom prst="rect">
            <a:avLst/>
          </a:prstGeom>
        </p:spPr>
      </p:pic>
      <p:pic>
        <p:nvPicPr>
          <p:cNvPr id="12" name="Picture 11" descr="A blue text on a black background">
            <a:extLst>
              <a:ext uri="{FF2B5EF4-FFF2-40B4-BE49-F238E27FC236}">
                <a16:creationId xmlns:a16="http://schemas.microsoft.com/office/drawing/2014/main" id="{18E654F0-AAA7-5D86-D374-1BDC27382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9" t="15049" r="9590" b="16510"/>
          <a:stretch/>
        </p:blipFill>
        <p:spPr>
          <a:xfrm>
            <a:off x="3607637" y="5745782"/>
            <a:ext cx="2646969" cy="7170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3124E2-F5CB-2D85-CAA4-1F0BD1CC8F28}"/>
              </a:ext>
            </a:extLst>
          </p:cNvPr>
          <p:cNvCxnSpPr>
            <a:cxnSpLocks/>
          </p:cNvCxnSpPr>
          <p:nvPr/>
        </p:nvCxnSpPr>
        <p:spPr>
          <a:xfrm>
            <a:off x="1620000" y="5220000"/>
            <a:ext cx="10080000" cy="0"/>
          </a:xfrm>
          <a:prstGeom prst="line">
            <a:avLst/>
          </a:prstGeom>
          <a:ln w="12700">
            <a:solidFill>
              <a:srgbClr val="00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black background with purple letters&#10;&#10;AI-generated content may be incorrect.">
            <a:extLst>
              <a:ext uri="{FF2B5EF4-FFF2-40B4-BE49-F238E27FC236}">
                <a16:creationId xmlns:a16="http://schemas.microsoft.com/office/drawing/2014/main" id="{B579E60D-DC1E-991E-53C6-11FF29E78C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56" y="5703885"/>
            <a:ext cx="1787525" cy="80081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F4A4D2D-E958-72D3-0D67-A257E21832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1430" y="5913160"/>
            <a:ext cx="2688570" cy="38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14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11;p18">
            <a:extLst>
              <a:ext uri="{FF2B5EF4-FFF2-40B4-BE49-F238E27FC236}">
                <a16:creationId xmlns:a16="http://schemas.microsoft.com/office/drawing/2014/main" id="{594D8DEE-7928-18D0-D8A5-E61D1A5A5F48}"/>
              </a:ext>
            </a:extLst>
          </p:cNvPr>
          <p:cNvPicPr preferRelativeResize="0"/>
          <p:nvPr/>
        </p:nvPicPr>
        <p:blipFill rotWithShape="1"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739703" y="1035894"/>
            <a:ext cx="4704067" cy="58221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2E58BC-69F2-4273-ED8A-A57196A72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G100 Security, Monitoring &amp; Commissioning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1EA610-14E2-CDC6-79E4-40F848C145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0000" y="1461598"/>
            <a:ext cx="4704067" cy="5220000"/>
          </a:xfrm>
        </p:spPr>
        <p:txBody>
          <a:bodyPr/>
          <a:lstStyle/>
          <a:p>
            <a:r>
              <a:rPr lang="en-GB" dirty="0"/>
              <a:t>G100 event monitoring</a:t>
            </a:r>
          </a:p>
          <a:p>
            <a:r>
              <a:rPr lang="en-GB" dirty="0"/>
              <a:t>Testing &amp; commissioning tools</a:t>
            </a:r>
          </a:p>
          <a:p>
            <a:r>
              <a:rPr lang="en-GB" dirty="0"/>
              <a:t>Role-based access</a:t>
            </a:r>
            <a:br>
              <a:rPr lang="en-GB" dirty="0"/>
            </a:br>
            <a:r>
              <a:rPr lang="en-GB" dirty="0"/>
              <a:t>on the Software level</a:t>
            </a:r>
            <a:br>
              <a:rPr lang="en-GB" dirty="0"/>
            </a:br>
            <a:r>
              <a:rPr lang="en-GB" dirty="0"/>
              <a:t>(G100 compliant)</a:t>
            </a:r>
          </a:p>
          <a:p>
            <a:r>
              <a:rPr lang="en-GB" dirty="0"/>
              <a:t>Password management</a:t>
            </a:r>
          </a:p>
          <a:p>
            <a:r>
              <a:rPr lang="en-GB" dirty="0"/>
              <a:t>Reduced commissioning time and fewer errors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3E69575-B64A-0EA9-8831-C74BCB0C7B9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369164">
            <a:off x="7966088" y="2489263"/>
            <a:ext cx="4104197" cy="410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9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68;p21">
            <a:extLst>
              <a:ext uri="{FF2B5EF4-FFF2-40B4-BE49-F238E27FC236}">
                <a16:creationId xmlns:a16="http://schemas.microsoft.com/office/drawing/2014/main" id="{5C82CF85-E43D-D428-0347-5C370B4A183A}"/>
              </a:ext>
            </a:extLst>
          </p:cNvPr>
          <p:cNvPicPr preferRelativeResize="0"/>
          <p:nvPr/>
        </p:nvPicPr>
        <p:blipFill rotWithShape="1">
          <a:blip r:embed="rId2">
            <a:alphaModFix amt="80000"/>
          </a:blip>
          <a:srcRect/>
          <a:stretch/>
        </p:blipFill>
        <p:spPr>
          <a:xfrm>
            <a:off x="4546422" y="1071574"/>
            <a:ext cx="7356501" cy="45053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9922C9-5C6F-D0BC-6564-37BEDB055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DC Metering Aggregation - PV / BESS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35C371-9747-EDDF-B43C-25A4D7A96A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0000" y="3913376"/>
            <a:ext cx="5343508" cy="2768221"/>
          </a:xfrm>
        </p:spPr>
        <p:txBody>
          <a:bodyPr/>
          <a:lstStyle/>
          <a:p>
            <a:r>
              <a:rPr lang="en-GB" dirty="0"/>
              <a:t>Inverter-level DC metering</a:t>
            </a:r>
          </a:p>
          <a:p>
            <a:r>
              <a:rPr lang="en-GB" dirty="0"/>
              <a:t>Aggregation across multiple devices</a:t>
            </a:r>
          </a:p>
          <a:p>
            <a:r>
              <a:rPr lang="en-GB" dirty="0"/>
              <a:t>Loss calculations based on data from multiple meters </a:t>
            </a:r>
          </a:p>
          <a:p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5C2B658-FCFC-FE92-04AA-2522108E55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369164">
            <a:off x="7966088" y="2489263"/>
            <a:ext cx="4104197" cy="410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A2FF0-37EF-83C7-B288-EFAA48F1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this means for SATEC agents?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8F129-9B50-EC16-D1BE-A673593213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0000" y="1440000"/>
            <a:ext cx="8331737" cy="5220000"/>
          </a:xfrm>
        </p:spPr>
        <p:txBody>
          <a:bodyPr/>
          <a:lstStyle/>
          <a:p>
            <a:r>
              <a:rPr lang="en-GB" dirty="0"/>
              <a:t>Makes SATEC meters easier to specify in projects</a:t>
            </a:r>
          </a:p>
          <a:p>
            <a:r>
              <a:rPr lang="en-GB" dirty="0"/>
              <a:t>Reduces objections from developers</a:t>
            </a:r>
          </a:p>
          <a:p>
            <a:r>
              <a:rPr lang="en-GB" dirty="0"/>
              <a:t>Enables advanced grid services</a:t>
            </a:r>
          </a:p>
          <a:p>
            <a:endParaRPr lang="en-GB" dirty="0"/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endParaRPr lang="en-GB" sz="1000" dirty="0"/>
          </a:p>
          <a:p>
            <a:r>
              <a:rPr lang="en-GB" dirty="0"/>
              <a:t>Higher meter acceptance</a:t>
            </a:r>
          </a:p>
          <a:p>
            <a:r>
              <a:rPr lang="en-GB" dirty="0"/>
              <a:t>More project wins</a:t>
            </a:r>
          </a:p>
          <a:p>
            <a:r>
              <a:rPr lang="en-GB" dirty="0"/>
              <a:t>Strong technical differentiation</a:t>
            </a:r>
          </a:p>
          <a:p>
            <a:endParaRPr lang="en-GB" dirty="0"/>
          </a:p>
        </p:txBody>
      </p:sp>
      <p:sp>
        <p:nvSpPr>
          <p:cNvPr id="5" name="Google Shape;383;p22">
            <a:extLst>
              <a:ext uri="{FF2B5EF4-FFF2-40B4-BE49-F238E27FC236}">
                <a16:creationId xmlns:a16="http://schemas.microsoft.com/office/drawing/2014/main" id="{C5323720-19F0-C06D-228E-6547B9026F98}"/>
              </a:ext>
            </a:extLst>
          </p:cNvPr>
          <p:cNvSpPr/>
          <p:nvPr/>
        </p:nvSpPr>
        <p:spPr>
          <a:xfrm>
            <a:off x="2106750" y="2953500"/>
            <a:ext cx="360000" cy="720000"/>
          </a:xfrm>
          <a:prstGeom prst="downArrow">
            <a:avLst>
              <a:gd name="adj1" fmla="val 50000"/>
              <a:gd name="adj2" fmla="val 65519"/>
            </a:avLst>
          </a:prstGeom>
          <a:solidFill>
            <a:schemeClr val="tx2"/>
          </a:solidFill>
          <a:ln w="12700" cap="flat" cmpd="sng">
            <a:solidFill>
              <a:srgbClr val="0000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759C3-9D9C-64DB-EEF2-B8FFB067D1B8}"/>
              </a:ext>
            </a:extLst>
          </p:cNvPr>
          <p:cNvSpPr txBox="1"/>
          <p:nvPr/>
        </p:nvSpPr>
        <p:spPr>
          <a:xfrm>
            <a:off x="1620000" y="3780000"/>
            <a:ext cx="138820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Result:</a:t>
            </a:r>
            <a:endParaRPr lang="en-GB" sz="3200" dirty="0">
              <a:solidFill>
                <a:srgbClr val="002060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537ED6-5459-644F-F007-472B08EC9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20000" y="1440000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46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92;p23">
            <a:extLst>
              <a:ext uri="{FF2B5EF4-FFF2-40B4-BE49-F238E27FC236}">
                <a16:creationId xmlns:a16="http://schemas.microsoft.com/office/drawing/2014/main" id="{AB0640F4-7526-6544-0A7D-53C305064488}"/>
              </a:ext>
            </a:extLst>
          </p:cNvPr>
          <p:cNvSpPr/>
          <p:nvPr/>
        </p:nvSpPr>
        <p:spPr>
          <a:xfrm flipH="1">
            <a:off x="6455386" y="1017756"/>
            <a:ext cx="5418166" cy="5792477"/>
          </a:xfrm>
          <a:prstGeom prst="rect">
            <a:avLst/>
          </a:prstGeom>
          <a:solidFill>
            <a:srgbClr val="282D4F"/>
          </a:solidFill>
          <a:ln>
            <a:noFill/>
          </a:ln>
          <a:effectLst>
            <a:softEdge rad="127000"/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baseline="-25000" dirty="0">
              <a:solidFill>
                <a:schemeClr val="lt1"/>
              </a:solidFill>
              <a:latin typeface="Arial" panose="020B0604020202020204" pitchFamily="34" charset="0"/>
              <a:ea typeface="Oswald"/>
              <a:cs typeface="Arial" panose="020B0604020202020204" pitchFamily="34" charset="0"/>
              <a:sym typeface="Oswald"/>
            </a:endParaRP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8CEC68E8-10FB-0777-24C4-538084F65647}"/>
              </a:ext>
            </a:extLst>
          </p:cNvPr>
          <p:cNvSpPr/>
          <p:nvPr/>
        </p:nvSpPr>
        <p:spPr>
          <a:xfrm rot="8721952">
            <a:off x="7303789" y="677867"/>
            <a:ext cx="690383" cy="1061148"/>
          </a:xfrm>
          <a:prstGeom prst="arc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8F86F2F6-BF95-F1B2-8A04-07E273BE5E05}"/>
              </a:ext>
            </a:extLst>
          </p:cNvPr>
          <p:cNvSpPr/>
          <p:nvPr/>
        </p:nvSpPr>
        <p:spPr>
          <a:xfrm rot="8721952">
            <a:off x="7256372" y="1035688"/>
            <a:ext cx="503415" cy="1054451"/>
          </a:xfrm>
          <a:prstGeom prst="arc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475E61DA-7D5A-BC51-C7C5-91F52B30A853}"/>
              </a:ext>
            </a:extLst>
          </p:cNvPr>
          <p:cNvSpPr/>
          <p:nvPr/>
        </p:nvSpPr>
        <p:spPr>
          <a:xfrm rot="8721952">
            <a:off x="7379667" y="968251"/>
            <a:ext cx="690383" cy="1061148"/>
          </a:xfrm>
          <a:prstGeom prst="arc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2C253E-3885-54D5-7E9B-D1AE063C1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968" y="360454"/>
            <a:ext cx="10080000" cy="540000"/>
          </a:xfrm>
        </p:spPr>
        <p:txBody>
          <a:bodyPr>
            <a:normAutofit fontScale="90000"/>
          </a:bodyPr>
          <a:lstStyle/>
          <a:p>
            <a:r>
              <a:rPr lang="en-GB" dirty="0"/>
              <a:t>Typical Project Use Cases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328A1-F39F-BFF8-F684-A09159CA2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0000" y="1461598"/>
            <a:ext cx="5605048" cy="5220000"/>
          </a:xfrm>
        </p:spPr>
        <p:txBody>
          <a:bodyPr/>
          <a:lstStyle/>
          <a:p>
            <a:r>
              <a:rPr lang="en-GB" dirty="0"/>
              <a:t>Utility-scale PV plants</a:t>
            </a:r>
          </a:p>
          <a:p>
            <a:r>
              <a:rPr lang="en-GB" dirty="0"/>
              <a:t>BESS &amp; Hybrid systems</a:t>
            </a:r>
          </a:p>
          <a:p>
            <a:r>
              <a:rPr lang="en-GB" dirty="0"/>
              <a:t>Frequency response services</a:t>
            </a:r>
          </a:p>
          <a:p>
            <a:r>
              <a:rPr lang="en-GB" dirty="0"/>
              <a:t>EV charging stations</a:t>
            </a:r>
          </a:p>
          <a:p>
            <a:r>
              <a:rPr lang="en-GB" dirty="0"/>
              <a:t>Grid compliance solutions</a:t>
            </a:r>
          </a:p>
          <a:p>
            <a:r>
              <a:rPr lang="en-GB" dirty="0"/>
              <a:t>Embedded edge-metering</a:t>
            </a:r>
            <a:br>
              <a:rPr lang="en-GB" dirty="0"/>
            </a:br>
            <a:r>
              <a:rPr lang="en-GB" dirty="0"/>
              <a:t>applications</a:t>
            </a:r>
          </a:p>
          <a:p>
            <a:endParaRPr lang="en-GB" dirty="0"/>
          </a:p>
        </p:txBody>
      </p:sp>
      <p:pic>
        <p:nvPicPr>
          <p:cNvPr id="9" name="Google Shape;397;p23">
            <a:extLst>
              <a:ext uri="{FF2B5EF4-FFF2-40B4-BE49-F238E27FC236}">
                <a16:creationId xmlns:a16="http://schemas.microsoft.com/office/drawing/2014/main" id="{37C6CEF7-ABBB-8CD1-0B13-71DD4BD9B44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42689" y="2162432"/>
            <a:ext cx="1532346" cy="1312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98;p23">
            <a:extLst>
              <a:ext uri="{FF2B5EF4-FFF2-40B4-BE49-F238E27FC236}">
                <a16:creationId xmlns:a16="http://schemas.microsoft.com/office/drawing/2014/main" id="{447B60BF-2EA7-9401-E602-9601B6D863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4545" y="1668470"/>
            <a:ext cx="748626" cy="669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399;p23">
            <a:extLst>
              <a:ext uri="{FF2B5EF4-FFF2-40B4-BE49-F238E27FC236}">
                <a16:creationId xmlns:a16="http://schemas.microsoft.com/office/drawing/2014/main" id="{57D9881B-C749-E1FC-E8FF-4DD69EF4A677}"/>
              </a:ext>
            </a:extLst>
          </p:cNvPr>
          <p:cNvGrpSpPr/>
          <p:nvPr/>
        </p:nvGrpSpPr>
        <p:grpSpPr>
          <a:xfrm>
            <a:off x="8183573" y="4979494"/>
            <a:ext cx="2685285" cy="958745"/>
            <a:chOff x="1481212" y="4814888"/>
            <a:chExt cx="3834955" cy="1315221"/>
          </a:xfrm>
        </p:grpSpPr>
        <p:pic>
          <p:nvPicPr>
            <p:cNvPr id="12" name="Google Shape;400;p23">
              <a:extLst>
                <a:ext uri="{FF2B5EF4-FFF2-40B4-BE49-F238E27FC236}">
                  <a16:creationId xmlns:a16="http://schemas.microsoft.com/office/drawing/2014/main" id="{97CDC0B6-2992-0EF2-7D8B-C3A291AAC90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01567" y="4815659"/>
              <a:ext cx="2514600" cy="1314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401;p23">
              <a:extLst>
                <a:ext uri="{FF2B5EF4-FFF2-40B4-BE49-F238E27FC236}">
                  <a16:creationId xmlns:a16="http://schemas.microsoft.com/office/drawing/2014/main" id="{662B4214-89E6-BEB3-0D68-EE90EA5D509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81212" y="4814888"/>
              <a:ext cx="2514600" cy="1314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Google Shape;402;p23">
            <a:extLst>
              <a:ext uri="{FF2B5EF4-FFF2-40B4-BE49-F238E27FC236}">
                <a16:creationId xmlns:a16="http://schemas.microsoft.com/office/drawing/2014/main" id="{C63070A7-5A26-2F8E-03F6-B53825F562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18559" y="3585103"/>
            <a:ext cx="1100597" cy="92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404;p23">
            <a:extLst>
              <a:ext uri="{FF2B5EF4-FFF2-40B4-BE49-F238E27FC236}">
                <a16:creationId xmlns:a16="http://schemas.microsoft.com/office/drawing/2014/main" id="{594F0483-FE4D-EFBD-5267-683815585A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43691" y="1337712"/>
            <a:ext cx="636602" cy="1330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05;p23">
            <a:extLst>
              <a:ext uri="{FF2B5EF4-FFF2-40B4-BE49-F238E27FC236}">
                <a16:creationId xmlns:a16="http://schemas.microsoft.com/office/drawing/2014/main" id="{47607D96-0BFC-E3E2-E0B9-7AAD2930D2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40047" y="3658485"/>
            <a:ext cx="773188" cy="1801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17;p23">
            <a:extLst>
              <a:ext uri="{FF2B5EF4-FFF2-40B4-BE49-F238E27FC236}">
                <a16:creationId xmlns:a16="http://schemas.microsoft.com/office/drawing/2014/main" id="{1E695E91-4B24-22A0-D834-CEF05FDBECE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50018" y="1566373"/>
            <a:ext cx="636602" cy="1330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18;p23">
            <a:extLst>
              <a:ext uri="{FF2B5EF4-FFF2-40B4-BE49-F238E27FC236}">
                <a16:creationId xmlns:a16="http://schemas.microsoft.com/office/drawing/2014/main" id="{86306E8A-8F9C-2679-0CC5-E019194F1AE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84797" y="2636801"/>
            <a:ext cx="695489" cy="108130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419;p23">
            <a:extLst>
              <a:ext uri="{FF2B5EF4-FFF2-40B4-BE49-F238E27FC236}">
                <a16:creationId xmlns:a16="http://schemas.microsoft.com/office/drawing/2014/main" id="{CC3F9D16-D26F-40F4-18E2-C0F06C2FBA94}"/>
              </a:ext>
            </a:extLst>
          </p:cNvPr>
          <p:cNvSpPr txBox="1"/>
          <p:nvPr/>
        </p:nvSpPr>
        <p:spPr>
          <a:xfrm>
            <a:off x="7199041" y="2728563"/>
            <a:ext cx="421589" cy="34458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1">
            <a:noAutofit/>
          </a:bodyPr>
          <a:lstStyle/>
          <a:p>
            <a:pPr marL="0" marR="0" lvl="1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DB5D26"/>
              </a:buClr>
              <a:buSzPts val="1600"/>
              <a:buFont typeface="Noto Sans Symbols"/>
              <a:buNone/>
            </a:pPr>
            <a:r>
              <a:rPr lang="en-GB" sz="1600" b="1" i="0" u="none" strike="noStrike" cap="none" dirty="0">
                <a:solidFill>
                  <a:srgbClr val="D7EAFD"/>
                </a:solidFill>
                <a:latin typeface="Arial Narrow" panose="020B0606020202030204" pitchFamily="34" charset="0"/>
                <a:ea typeface="Oswald"/>
                <a:cs typeface="Oswald"/>
                <a:sym typeface="Oswald"/>
              </a:rPr>
              <a:t>GRID</a:t>
            </a:r>
            <a:endParaRPr sz="1600" b="1" i="0" u="none" strike="noStrike" cap="none" dirty="0">
              <a:solidFill>
                <a:srgbClr val="D7EAFD"/>
              </a:solidFill>
              <a:latin typeface="Arial Narrow" panose="020B060602020203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29" name="Google Shape;419;p23">
            <a:extLst>
              <a:ext uri="{FF2B5EF4-FFF2-40B4-BE49-F238E27FC236}">
                <a16:creationId xmlns:a16="http://schemas.microsoft.com/office/drawing/2014/main" id="{2DDA9B39-E6A9-952D-C80F-5CEE1BB90028}"/>
              </a:ext>
            </a:extLst>
          </p:cNvPr>
          <p:cNvSpPr txBox="1"/>
          <p:nvPr/>
        </p:nvSpPr>
        <p:spPr>
          <a:xfrm>
            <a:off x="8444948" y="3727018"/>
            <a:ext cx="421589" cy="34458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1">
            <a:noAutofit/>
          </a:bodyPr>
          <a:lstStyle/>
          <a:p>
            <a:pPr marL="0" marR="0" lvl="1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DB5D26"/>
              </a:buClr>
              <a:buSzPts val="1600"/>
              <a:buFont typeface="Noto Sans Symbols"/>
              <a:buNone/>
            </a:pPr>
            <a:r>
              <a:rPr lang="en-GB" sz="1600" b="1" i="0" u="none" strike="noStrike" cap="none" dirty="0">
                <a:solidFill>
                  <a:srgbClr val="D7EAFD"/>
                </a:solidFill>
                <a:latin typeface="Arial Narrow" panose="020B0606020202030204" pitchFamily="34" charset="0"/>
                <a:ea typeface="Oswald"/>
                <a:cs typeface="Oswald"/>
                <a:sym typeface="Oswald"/>
              </a:rPr>
              <a:t>SUBSTATION</a:t>
            </a:r>
            <a:endParaRPr sz="1600" b="1" i="0" u="none" strike="noStrike" cap="none" dirty="0">
              <a:solidFill>
                <a:srgbClr val="D7EAFD"/>
              </a:solidFill>
              <a:latin typeface="Arial Narrow" panose="020B060602020203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30" name="Google Shape;419;p23">
            <a:extLst>
              <a:ext uri="{FF2B5EF4-FFF2-40B4-BE49-F238E27FC236}">
                <a16:creationId xmlns:a16="http://schemas.microsoft.com/office/drawing/2014/main" id="{7829674B-65D4-B75B-385D-2661DA9252F7}"/>
              </a:ext>
            </a:extLst>
          </p:cNvPr>
          <p:cNvSpPr txBox="1"/>
          <p:nvPr/>
        </p:nvSpPr>
        <p:spPr>
          <a:xfrm>
            <a:off x="9382304" y="1853660"/>
            <a:ext cx="421589" cy="34458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1">
            <a:noAutofit/>
          </a:bodyPr>
          <a:lstStyle/>
          <a:p>
            <a:pPr marL="0" marR="0" lvl="1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DB5D26"/>
              </a:buClr>
              <a:buSzPts val="1600"/>
              <a:buFont typeface="Noto Sans Symbols"/>
              <a:buNone/>
            </a:pPr>
            <a:r>
              <a:rPr lang="en-GB" sz="1600" b="1" i="0" u="none" strike="noStrike" cap="none" dirty="0">
                <a:solidFill>
                  <a:srgbClr val="D7EAFD"/>
                </a:solidFill>
                <a:latin typeface="Arial Narrow" panose="020B0606020202030204" pitchFamily="34" charset="0"/>
                <a:ea typeface="Oswald"/>
                <a:cs typeface="Oswald"/>
                <a:sym typeface="Oswald"/>
              </a:rPr>
              <a:t>INVERTER</a:t>
            </a:r>
            <a:endParaRPr sz="1600" b="1" i="0" u="none" strike="noStrike" cap="none" dirty="0">
              <a:solidFill>
                <a:srgbClr val="D7EAFD"/>
              </a:solidFill>
              <a:latin typeface="Arial Narrow" panose="020B060602020203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31" name="Google Shape;419;p23">
            <a:extLst>
              <a:ext uri="{FF2B5EF4-FFF2-40B4-BE49-F238E27FC236}">
                <a16:creationId xmlns:a16="http://schemas.microsoft.com/office/drawing/2014/main" id="{562050BE-77C2-77F9-262C-61FCEDC1CE38}"/>
              </a:ext>
            </a:extLst>
          </p:cNvPr>
          <p:cNvSpPr txBox="1"/>
          <p:nvPr/>
        </p:nvSpPr>
        <p:spPr>
          <a:xfrm>
            <a:off x="10675035" y="1458067"/>
            <a:ext cx="421589" cy="34458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1">
            <a:noAutofit/>
          </a:bodyPr>
          <a:lstStyle/>
          <a:p>
            <a:pPr marL="0" marR="0" lvl="1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DB5D26"/>
              </a:buClr>
              <a:buSzPts val="1600"/>
              <a:buFont typeface="Noto Sans Symbols"/>
              <a:buNone/>
            </a:pPr>
            <a:r>
              <a:rPr lang="en-GB" sz="1600" b="1" i="0" u="none" strike="noStrike" cap="none" dirty="0">
                <a:solidFill>
                  <a:srgbClr val="D7EAFD"/>
                </a:solidFill>
                <a:latin typeface="Arial Narrow" panose="020B0606020202030204" pitchFamily="34" charset="0"/>
                <a:ea typeface="Oswald"/>
                <a:cs typeface="Oswald"/>
                <a:sym typeface="Oswald"/>
              </a:rPr>
              <a:t>PPC</a:t>
            </a:r>
            <a:endParaRPr sz="1600" b="1" i="0" u="none" strike="noStrike" cap="none" dirty="0">
              <a:solidFill>
                <a:srgbClr val="D7EAFD"/>
              </a:solidFill>
              <a:latin typeface="Arial Narrow" panose="020B060602020203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32" name="Google Shape;419;p23">
            <a:extLst>
              <a:ext uri="{FF2B5EF4-FFF2-40B4-BE49-F238E27FC236}">
                <a16:creationId xmlns:a16="http://schemas.microsoft.com/office/drawing/2014/main" id="{4A8535A9-6046-C677-F4DF-A86990087837}"/>
              </a:ext>
            </a:extLst>
          </p:cNvPr>
          <p:cNvSpPr txBox="1"/>
          <p:nvPr/>
        </p:nvSpPr>
        <p:spPr>
          <a:xfrm>
            <a:off x="7184477" y="5652310"/>
            <a:ext cx="421589" cy="34458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1">
            <a:noAutofit/>
          </a:bodyPr>
          <a:lstStyle/>
          <a:p>
            <a:pPr marL="0" marR="0" lvl="1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DB5D26"/>
              </a:buClr>
              <a:buSzPts val="1600"/>
              <a:buFont typeface="Noto Sans Symbols"/>
              <a:buNone/>
            </a:pPr>
            <a:r>
              <a:rPr lang="en-GB" sz="1600" b="1" i="0" u="none" strike="noStrike" cap="none" dirty="0">
                <a:solidFill>
                  <a:srgbClr val="D7EAFD"/>
                </a:solidFill>
                <a:latin typeface="Arial Narrow" panose="020B0606020202030204" pitchFamily="34" charset="0"/>
                <a:ea typeface="Oswald"/>
                <a:cs typeface="Oswald"/>
                <a:sym typeface="Oswald"/>
              </a:rPr>
              <a:t>WIND</a:t>
            </a:r>
            <a:endParaRPr sz="1600" b="1" i="0" u="none" strike="noStrike" cap="none" dirty="0">
              <a:solidFill>
                <a:srgbClr val="D7EAFD"/>
              </a:solidFill>
              <a:latin typeface="Arial Narrow" panose="020B060602020203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35" name="Google Shape;419;p23">
            <a:extLst>
              <a:ext uri="{FF2B5EF4-FFF2-40B4-BE49-F238E27FC236}">
                <a16:creationId xmlns:a16="http://schemas.microsoft.com/office/drawing/2014/main" id="{6AF37CE4-DAFA-8E13-5268-18686AB149B1}"/>
              </a:ext>
            </a:extLst>
          </p:cNvPr>
          <p:cNvSpPr txBox="1"/>
          <p:nvPr/>
        </p:nvSpPr>
        <p:spPr>
          <a:xfrm>
            <a:off x="9451265" y="5996890"/>
            <a:ext cx="421589" cy="34458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1">
            <a:noAutofit/>
          </a:bodyPr>
          <a:lstStyle/>
          <a:p>
            <a:pPr marL="0" marR="0" lvl="1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DB5D26"/>
              </a:buClr>
              <a:buSzPts val="1600"/>
              <a:buFont typeface="Noto Sans Symbols"/>
              <a:buNone/>
            </a:pPr>
            <a:r>
              <a:rPr lang="en-GB" sz="1600" b="1" i="0" u="none" strike="noStrike" cap="none" dirty="0">
                <a:solidFill>
                  <a:srgbClr val="D7EAFD"/>
                </a:solidFill>
                <a:latin typeface="Arial Narrow" panose="020B0606020202030204" pitchFamily="34" charset="0"/>
                <a:ea typeface="Oswald"/>
                <a:cs typeface="Oswald"/>
                <a:sym typeface="Oswald"/>
              </a:rPr>
              <a:t>PV FIELD</a:t>
            </a:r>
            <a:endParaRPr sz="1600" b="1" i="0" u="none" strike="noStrike" cap="none" dirty="0">
              <a:solidFill>
                <a:srgbClr val="D7EAFD"/>
              </a:solidFill>
              <a:latin typeface="Arial Narrow" panose="020B060602020203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36" name="Google Shape;419;p23">
            <a:extLst>
              <a:ext uri="{FF2B5EF4-FFF2-40B4-BE49-F238E27FC236}">
                <a16:creationId xmlns:a16="http://schemas.microsoft.com/office/drawing/2014/main" id="{CE413A45-6505-24CE-3D69-DF54F53C72D1}"/>
              </a:ext>
            </a:extLst>
          </p:cNvPr>
          <p:cNvSpPr txBox="1"/>
          <p:nvPr/>
        </p:nvSpPr>
        <p:spPr>
          <a:xfrm>
            <a:off x="10774624" y="4559249"/>
            <a:ext cx="421589" cy="34458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1">
            <a:noAutofit/>
          </a:bodyPr>
          <a:lstStyle/>
          <a:p>
            <a:pPr marL="0" marR="0" lvl="1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DB5D26"/>
              </a:buClr>
              <a:buSzPts val="1600"/>
              <a:buFont typeface="Noto Sans Symbols"/>
              <a:buNone/>
            </a:pPr>
            <a:r>
              <a:rPr lang="en-GB" sz="1600" b="1" dirty="0">
                <a:solidFill>
                  <a:srgbClr val="D7EAFD"/>
                </a:solidFill>
                <a:latin typeface="Arial Narrow" panose="020B0606020202030204" pitchFamily="34" charset="0"/>
                <a:ea typeface="Oswald"/>
                <a:cs typeface="Oswald"/>
                <a:sym typeface="Oswald"/>
              </a:rPr>
              <a:t>BESS</a:t>
            </a:r>
            <a:endParaRPr sz="1600" b="1" i="0" u="none" strike="noStrike" cap="none" dirty="0">
              <a:solidFill>
                <a:srgbClr val="D7EAFD"/>
              </a:solidFill>
              <a:latin typeface="Arial Narrow" panose="020B060602020203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38" name="Google Shape;419;p23">
            <a:extLst>
              <a:ext uri="{FF2B5EF4-FFF2-40B4-BE49-F238E27FC236}">
                <a16:creationId xmlns:a16="http://schemas.microsoft.com/office/drawing/2014/main" id="{C358C752-565B-89CB-8F1D-4CD6091380DE}"/>
              </a:ext>
            </a:extLst>
          </p:cNvPr>
          <p:cNvSpPr txBox="1"/>
          <p:nvPr/>
        </p:nvSpPr>
        <p:spPr>
          <a:xfrm>
            <a:off x="10821900" y="2724116"/>
            <a:ext cx="748626" cy="55175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1">
            <a:no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DB5D26"/>
              </a:buClr>
              <a:buSzPts val="1600"/>
              <a:buFont typeface="Noto Sans Symbols"/>
              <a:buNone/>
            </a:pPr>
            <a:r>
              <a:rPr lang="en-GB" sz="1600" b="1" i="0" u="none" strike="noStrike" cap="none" dirty="0">
                <a:solidFill>
                  <a:srgbClr val="D7EAFD"/>
                </a:solidFill>
                <a:latin typeface="Arial Narrow" panose="020B0606020202030204" pitchFamily="34" charset="0"/>
                <a:ea typeface="Oswald"/>
                <a:cs typeface="Oswald"/>
                <a:sym typeface="Oswald"/>
              </a:rPr>
              <a:t>DC / DC</a:t>
            </a:r>
          </a:p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DB5D26"/>
              </a:buClr>
              <a:buSzPts val="1600"/>
              <a:buFont typeface="Noto Sans Symbols"/>
              <a:buNone/>
            </a:pPr>
            <a:r>
              <a:rPr lang="en-GB" sz="1600" b="1" i="0" u="none" strike="noStrike" cap="none" dirty="0">
                <a:solidFill>
                  <a:srgbClr val="D7EAFD"/>
                </a:solidFill>
                <a:latin typeface="Arial Narrow" panose="020B0606020202030204" pitchFamily="34" charset="0"/>
                <a:ea typeface="Oswald"/>
                <a:cs typeface="Oswald"/>
                <a:sym typeface="Oswald"/>
              </a:rPr>
              <a:t>COUPLER</a:t>
            </a:r>
            <a:endParaRPr sz="1600" b="1" i="0" u="none" strike="noStrike" cap="none" dirty="0">
              <a:solidFill>
                <a:srgbClr val="D7EAFD"/>
              </a:solidFill>
              <a:latin typeface="Arial Narrow" panose="020B060602020203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7E9C6C70-79FD-D8C0-0ACD-617A3DE5C24A}"/>
              </a:ext>
            </a:extLst>
          </p:cNvPr>
          <p:cNvSpPr/>
          <p:nvPr/>
        </p:nvSpPr>
        <p:spPr>
          <a:xfrm rot="8721952">
            <a:off x="6910536" y="1231162"/>
            <a:ext cx="690383" cy="1061148"/>
          </a:xfrm>
          <a:prstGeom prst="arc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55238FB0-AF48-E8DE-461E-3220A527013E}"/>
              </a:ext>
            </a:extLst>
          </p:cNvPr>
          <p:cNvSpPr/>
          <p:nvPr/>
        </p:nvSpPr>
        <p:spPr>
          <a:xfrm rot="10036077">
            <a:off x="7605098" y="1258185"/>
            <a:ext cx="2561266" cy="1333146"/>
          </a:xfrm>
          <a:prstGeom prst="arc">
            <a:avLst>
              <a:gd name="adj1" fmla="val 18217243"/>
              <a:gd name="adj2" fmla="val 21560236"/>
            </a:avLst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83EA7EAB-0717-802D-B614-B9FCCFC29763}"/>
              </a:ext>
            </a:extLst>
          </p:cNvPr>
          <p:cNvSpPr/>
          <p:nvPr/>
        </p:nvSpPr>
        <p:spPr>
          <a:xfrm rot="8721952">
            <a:off x="6943739" y="818932"/>
            <a:ext cx="858408" cy="1154125"/>
          </a:xfrm>
          <a:prstGeom prst="arc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553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C39C7E-1355-60AD-78E9-2CD73AF59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Conclusion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C3365-B727-3380-0B54-1A69BE5250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0000" y="1461598"/>
            <a:ext cx="7200000" cy="1616402"/>
          </a:xfrm>
        </p:spPr>
        <p:txBody>
          <a:bodyPr/>
          <a:lstStyle/>
          <a:p>
            <a:r>
              <a:rPr lang="en-GB" dirty="0"/>
              <a:t>RTR unlocks the full potential of SATEC meters</a:t>
            </a:r>
          </a:p>
          <a:p>
            <a:r>
              <a:rPr lang="en-GB" dirty="0"/>
              <a:t>Designed for modern renewable energy projects</a:t>
            </a:r>
          </a:p>
          <a:p>
            <a:r>
              <a:rPr lang="en-GB" dirty="0"/>
              <a:t>Proven, fast, and flexible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4896A2-CEF7-A342-BC18-8214387621EF}"/>
              </a:ext>
            </a:extLst>
          </p:cNvPr>
          <p:cNvSpPr txBox="1">
            <a:spLocks/>
          </p:cNvSpPr>
          <p:nvPr/>
        </p:nvSpPr>
        <p:spPr>
          <a:xfrm>
            <a:off x="1620000" y="4320000"/>
            <a:ext cx="6029570" cy="180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1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dirty="0">
                <a:solidFill>
                  <a:srgbClr val="00006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https://hitec-instruments.co.uk</a:t>
            </a:r>
            <a:endParaRPr lang="en-GB" dirty="0">
              <a:solidFill>
                <a:srgbClr val="000066"/>
              </a:solidFill>
            </a:endParaRPr>
          </a:p>
          <a:p>
            <a:pPr>
              <a:buSzPct val="110000"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en-GB" dirty="0">
                <a:solidFill>
                  <a:srgbClr val="000066"/>
                </a:solidFill>
              </a:rPr>
              <a:t>+44 151 909 2333</a:t>
            </a:r>
          </a:p>
          <a:p>
            <a:endParaRPr lang="en-GB" dirty="0">
              <a:solidFill>
                <a:srgbClr val="000066"/>
              </a:solidFill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E08F46C-C3B0-0A45-F9D5-89615BBE381A}"/>
              </a:ext>
            </a:extLst>
          </p:cNvPr>
          <p:cNvSpPr txBox="1">
            <a:spLocks/>
          </p:cNvSpPr>
          <p:nvPr/>
        </p:nvSpPr>
        <p:spPr>
          <a:xfrm>
            <a:off x="1620000" y="3780000"/>
            <a:ext cx="7200000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0066"/>
                </a:solidFill>
              </a:rPr>
              <a:t>Learn more: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6CB4FFA-8137-F404-DD23-21C0AFB605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40000" y="3168000"/>
            <a:ext cx="306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78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61D4408-50C7-0F20-C62A-7368909AB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61160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5744D-05B5-99EE-6DB4-936EB10FD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Challenge with SCADA &amp; Meter Integration?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E3273-71B5-D7AC-E246-9ACF1F957D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Aim to achieve Modbus optimisation</a:t>
            </a:r>
          </a:p>
          <a:p>
            <a:r>
              <a:rPr lang="en-GB" dirty="0"/>
              <a:t>Poll too slowly to utilise meter capabilities</a:t>
            </a:r>
          </a:p>
          <a:p>
            <a:r>
              <a:rPr lang="en-GB" dirty="0"/>
              <a:t>Do not fully use SATEC fast communication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DACA15-8AD6-BE53-CF48-DE68698D224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/>
              <a:t>SCADA developers often: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650958F-71E7-E0C0-C6E7-878BCD1A039A}"/>
              </a:ext>
            </a:extLst>
          </p:cNvPr>
          <p:cNvSpPr txBox="1">
            <a:spLocks/>
          </p:cNvSpPr>
          <p:nvPr/>
        </p:nvSpPr>
        <p:spPr>
          <a:xfrm>
            <a:off x="1620000" y="4320000"/>
            <a:ext cx="7200000" cy="14423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9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dirty="0">
                <a:solidFill>
                  <a:srgbClr val="000066"/>
                </a:solidFill>
              </a:rPr>
              <a:t>Lost data resolution</a:t>
            </a:r>
          </a:p>
          <a:p>
            <a:pPr>
              <a:lnSpc>
                <a:spcPct val="90000"/>
              </a:lnSpc>
              <a:spcBef>
                <a:spcPts val="120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dirty="0">
                <a:solidFill>
                  <a:srgbClr val="000066"/>
                </a:solidFill>
              </a:rPr>
              <a:t>Reduced project performance</a:t>
            </a:r>
          </a:p>
          <a:p>
            <a:pP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dirty="0">
                <a:solidFill>
                  <a:srgbClr val="000066"/>
                </a:solidFill>
              </a:rPr>
              <a:t>Under-used meter functionality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9515045-42E5-D6F8-427C-56D5DF509F88}"/>
              </a:ext>
            </a:extLst>
          </p:cNvPr>
          <p:cNvSpPr txBox="1">
            <a:spLocks/>
          </p:cNvSpPr>
          <p:nvPr/>
        </p:nvSpPr>
        <p:spPr>
          <a:xfrm>
            <a:off x="1620000" y="3780000"/>
            <a:ext cx="7200000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0066"/>
                </a:solidFill>
              </a:rPr>
              <a:t>Result:</a:t>
            </a:r>
          </a:p>
        </p:txBody>
      </p:sp>
    </p:spTree>
    <p:extLst>
      <p:ext uri="{BB962C8B-B14F-4D97-AF65-F5344CB8AC3E}">
        <p14:creationId xmlns:p14="http://schemas.microsoft.com/office/powerpoint/2010/main" val="1576205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A21E0-DB1F-340E-77B4-8D0676557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This Impacts SATEC Meter Sales?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00B59B-2FD2-CBD4-380B-1C635692C1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0642" y="1990299"/>
            <a:ext cx="4596555" cy="3985038"/>
          </a:xfrm>
        </p:spPr>
        <p:txBody>
          <a:bodyPr>
            <a:normAutofit/>
          </a:bodyPr>
          <a:lstStyle/>
          <a:p>
            <a:r>
              <a:rPr lang="en-GB" dirty="0"/>
              <a:t>SATEC meters are powerful and fast</a:t>
            </a:r>
          </a:p>
          <a:p>
            <a:r>
              <a:rPr lang="en-GB" dirty="0"/>
              <a:t>Benefits are not always realised on site</a:t>
            </a:r>
          </a:p>
          <a:p>
            <a:r>
              <a:rPr lang="en-GB" dirty="0"/>
              <a:t>Developers may select “simpler” meters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9059025-90B9-CCD5-6D09-DD0ECFA80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2706" y="3967231"/>
            <a:ext cx="2181539" cy="2181539"/>
          </a:xfrm>
          <a:prstGeom prst="rect">
            <a:avLst/>
          </a:prstGeom>
        </p:spPr>
      </p:pic>
      <p:sp>
        <p:nvSpPr>
          <p:cNvPr id="10" name="Google Shape;152;p4">
            <a:extLst>
              <a:ext uri="{FF2B5EF4-FFF2-40B4-BE49-F238E27FC236}">
                <a16:creationId xmlns:a16="http://schemas.microsoft.com/office/drawing/2014/main" id="{750FDA82-D91F-91D3-F98E-30718F95E996}"/>
              </a:ext>
            </a:extLst>
          </p:cNvPr>
          <p:cNvSpPr/>
          <p:nvPr/>
        </p:nvSpPr>
        <p:spPr>
          <a:xfrm>
            <a:off x="7188767" y="2952140"/>
            <a:ext cx="852172" cy="2084773"/>
          </a:xfrm>
          <a:prstGeom prst="curvedRightArrow">
            <a:avLst>
              <a:gd name="adj1" fmla="val 18885"/>
              <a:gd name="adj2" fmla="val 39109"/>
              <a:gd name="adj3" fmla="val 28486"/>
            </a:avLst>
          </a:prstGeom>
          <a:solidFill>
            <a:schemeClr val="tx2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 descr="A black device with a screen&#10;&#10;AI-generated content may be incorrect.">
            <a:extLst>
              <a:ext uri="{FF2B5EF4-FFF2-40B4-BE49-F238E27FC236}">
                <a16:creationId xmlns:a16="http://schemas.microsoft.com/office/drawing/2014/main" id="{CC0E03A6-1BB4-2B3B-4E07-9262FDBB9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74" y="1459106"/>
            <a:ext cx="2781820" cy="1989000"/>
          </a:xfrm>
          <a:prstGeom prst="rect">
            <a:avLst/>
          </a:prstGeom>
        </p:spPr>
      </p:pic>
      <p:sp>
        <p:nvSpPr>
          <p:cNvPr id="15" name="Google Shape;152;p4">
            <a:extLst>
              <a:ext uri="{FF2B5EF4-FFF2-40B4-BE49-F238E27FC236}">
                <a16:creationId xmlns:a16="http://schemas.microsoft.com/office/drawing/2014/main" id="{47362EC0-E1E6-278D-9254-4E1203DC7397}"/>
              </a:ext>
            </a:extLst>
          </p:cNvPr>
          <p:cNvSpPr/>
          <p:nvPr/>
        </p:nvSpPr>
        <p:spPr>
          <a:xfrm flipH="1">
            <a:off x="10346012" y="2938491"/>
            <a:ext cx="794525" cy="2084773"/>
          </a:xfrm>
          <a:prstGeom prst="curvedRightArrow">
            <a:avLst>
              <a:gd name="adj1" fmla="val 18885"/>
              <a:gd name="adj2" fmla="val 39109"/>
              <a:gd name="adj3" fmla="val 28486"/>
            </a:avLst>
          </a:prstGeom>
          <a:solidFill>
            <a:schemeClr val="tx2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 descr="A black electronic device with a display&#10;&#10;AI-generated content may be incorrect.">
            <a:extLst>
              <a:ext uri="{FF2B5EF4-FFF2-40B4-BE49-F238E27FC236}">
                <a16:creationId xmlns:a16="http://schemas.microsoft.com/office/drawing/2014/main" id="{E6904368-E5E2-6DC7-8F3F-76A693A2C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461" y="1523790"/>
            <a:ext cx="2181539" cy="1905210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EF403EED-252E-382A-EFAA-1AA9CF76991D}"/>
              </a:ext>
            </a:extLst>
          </p:cNvPr>
          <p:cNvSpPr txBox="1">
            <a:spLocks/>
          </p:cNvSpPr>
          <p:nvPr/>
        </p:nvSpPr>
        <p:spPr>
          <a:xfrm>
            <a:off x="1619998" y="5615337"/>
            <a:ext cx="8323301" cy="36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Software layer becomes</a:t>
            </a:r>
          </a:p>
          <a:p>
            <a:r>
              <a:rPr lang="en-GB" dirty="0"/>
              <a:t>the key differentiator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21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31873-4D10-948C-DB5E-F893FEE65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Introducing RTR Software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28C5A-8C38-1A45-254A-F1EBA0093D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0000" y="1979999"/>
            <a:ext cx="5838501" cy="4680000"/>
          </a:xfrm>
        </p:spPr>
        <p:txBody>
          <a:bodyPr>
            <a:normAutofit/>
          </a:bodyPr>
          <a:lstStyle/>
          <a:p>
            <a:r>
              <a:rPr lang="en-GB" dirty="0"/>
              <a:t>High-performance Modbus middleware</a:t>
            </a:r>
          </a:p>
          <a:p>
            <a:r>
              <a:rPr lang="en-GB" dirty="0"/>
              <a:t>Positioned between:</a:t>
            </a:r>
          </a:p>
          <a:p>
            <a:pPr lvl="1"/>
            <a:r>
              <a:rPr lang="en-GB" dirty="0"/>
              <a:t>SATEC meters / other devices</a:t>
            </a:r>
          </a:p>
          <a:p>
            <a:pPr lvl="1"/>
            <a:r>
              <a:rPr lang="en-GB" dirty="0"/>
              <a:t>SCADA systems / APIs / Databases</a:t>
            </a:r>
          </a:p>
          <a:p>
            <a:r>
              <a:rPr lang="en-GB" dirty="0"/>
              <a:t>Designed for </a:t>
            </a:r>
            <a:r>
              <a:rPr lang="en-GB" b="1" dirty="0"/>
              <a:t>energy applications</a:t>
            </a:r>
          </a:p>
          <a:p>
            <a:endParaRPr lang="en-GB" dirty="0"/>
          </a:p>
        </p:txBody>
      </p:sp>
      <p:pic>
        <p:nvPicPr>
          <p:cNvPr id="5" name="Google Shape;165;p5">
            <a:extLst>
              <a:ext uri="{FF2B5EF4-FFF2-40B4-BE49-F238E27FC236}">
                <a16:creationId xmlns:a16="http://schemas.microsoft.com/office/drawing/2014/main" id="{5E92FFC8-C823-AC1D-0F6B-692FC596DA5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4665" r="23694"/>
          <a:stretch/>
        </p:blipFill>
        <p:spPr>
          <a:xfrm>
            <a:off x="7972550" y="1173441"/>
            <a:ext cx="3727450" cy="4944449"/>
          </a:xfrm>
          <a:prstGeom prst="rect">
            <a:avLst/>
          </a:prstGeom>
          <a:solidFill>
            <a:srgbClr val="282D4F"/>
          </a:solidFill>
          <a:ln>
            <a:noFill/>
          </a:ln>
          <a:effectLst>
            <a:outerShdw blurRad="266700" dist="355600" dir="5400000" sx="71000" sy="71000" algn="ctr" rotWithShape="0">
              <a:srgbClr val="000000">
                <a:alpha val="63137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31774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01FB6-F1B9-7062-C919-E777EE41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0066"/>
                </a:solidFill>
              </a:rPr>
              <a:t>RTR Architecture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4A49B9-921E-AFB7-F4D3-D5E7638B2FBC}"/>
              </a:ext>
            </a:extLst>
          </p:cNvPr>
          <p:cNvSpPr txBox="1"/>
          <p:nvPr/>
        </p:nvSpPr>
        <p:spPr>
          <a:xfrm>
            <a:off x="1620000" y="5040000"/>
            <a:ext cx="1027277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RTR removes communication and data-handling complexity </a:t>
            </a:r>
          </a:p>
          <a:p>
            <a:r>
              <a:rPr lang="en-GB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SCADA systems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6F3E6FC-01FC-0777-91E6-0D3299434BC4}"/>
              </a:ext>
            </a:extLst>
          </p:cNvPr>
          <p:cNvSpPr/>
          <p:nvPr/>
        </p:nvSpPr>
        <p:spPr>
          <a:xfrm>
            <a:off x="4667750" y="2970000"/>
            <a:ext cx="540000" cy="540000"/>
          </a:xfrm>
          <a:prstGeom prst="rightArrow">
            <a:avLst>
              <a:gd name="adj1" fmla="val 35542"/>
              <a:gd name="adj2" fmla="val 50000"/>
            </a:avLst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F8BF435-7C24-4A85-8A73-6440267871D5}"/>
              </a:ext>
            </a:extLst>
          </p:cNvPr>
          <p:cNvSpPr/>
          <p:nvPr/>
        </p:nvSpPr>
        <p:spPr>
          <a:xfrm>
            <a:off x="6876750" y="2970000"/>
            <a:ext cx="540000" cy="540000"/>
          </a:xfrm>
          <a:prstGeom prst="rightArrow">
            <a:avLst>
              <a:gd name="adj1" fmla="val 35542"/>
              <a:gd name="adj2" fmla="val 50000"/>
            </a:avLst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E081CF5-601A-D57D-DF24-22519ED579D4}"/>
              </a:ext>
            </a:extLst>
          </p:cNvPr>
          <p:cNvSpPr/>
          <p:nvPr/>
        </p:nvSpPr>
        <p:spPr>
          <a:xfrm>
            <a:off x="9372249" y="2970000"/>
            <a:ext cx="540000" cy="540000"/>
          </a:xfrm>
          <a:prstGeom prst="rightArrow">
            <a:avLst>
              <a:gd name="adj1" fmla="val 35542"/>
              <a:gd name="adj2" fmla="val 50000"/>
            </a:avLst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C9F390D-5E03-CD45-E2F5-2A88A5F5E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00" y="2573250"/>
            <a:ext cx="1333500" cy="1333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BDB42B-1530-6B62-ADC1-EC1BF7A7987E}"/>
              </a:ext>
            </a:extLst>
          </p:cNvPr>
          <p:cNvSpPr txBox="1"/>
          <p:nvPr/>
        </p:nvSpPr>
        <p:spPr>
          <a:xfrm>
            <a:off x="5238472" y="1619999"/>
            <a:ext cx="160755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600" b="1" dirty="0">
                <a:latin typeface="Arial Narrow" panose="020B0606020202030204" pitchFamily="34" charset="0"/>
              </a:rPr>
              <a:t>DATA PROCESSING</a:t>
            </a:r>
          </a:p>
          <a:p>
            <a:pPr algn="ctr"/>
            <a:r>
              <a:rPr lang="en-GB" sz="1600" b="1" dirty="0">
                <a:latin typeface="Arial Narrow" panose="020B0606020202030204" pitchFamily="34" charset="0"/>
              </a:rPr>
              <a:t>LAYER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9FE1A1-0CC8-ABC3-50F5-0CFCF63CA967}"/>
              </a:ext>
            </a:extLst>
          </p:cNvPr>
          <p:cNvGrpSpPr/>
          <p:nvPr/>
        </p:nvGrpSpPr>
        <p:grpSpPr>
          <a:xfrm>
            <a:off x="10079999" y="1620000"/>
            <a:ext cx="1620001" cy="2700000"/>
            <a:chOff x="10079999" y="3780000"/>
            <a:chExt cx="1620001" cy="27000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FEC8477-0D86-94E1-F0A1-80B75A348C19}"/>
                </a:ext>
              </a:extLst>
            </p:cNvPr>
            <p:cNvGrpSpPr/>
            <p:nvPr/>
          </p:nvGrpSpPr>
          <p:grpSpPr>
            <a:xfrm>
              <a:off x="10080000" y="4320000"/>
              <a:ext cx="1620000" cy="2160000"/>
              <a:chOff x="10080000" y="4320000"/>
              <a:chExt cx="1620000" cy="216000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5BFA5F0-D571-15A8-5FD1-5A90D7AFA412}"/>
                  </a:ext>
                </a:extLst>
              </p:cNvPr>
              <p:cNvSpPr/>
              <p:nvPr/>
            </p:nvSpPr>
            <p:spPr>
              <a:xfrm>
                <a:off x="10080000" y="4320000"/>
                <a:ext cx="1620000" cy="2160000"/>
              </a:xfrm>
              <a:prstGeom prst="roundRect">
                <a:avLst>
                  <a:gd name="adj" fmla="val 4732"/>
                </a:avLst>
              </a:prstGeom>
              <a:noFill/>
              <a:ln w="25400">
                <a:solidFill>
                  <a:srgbClr val="00006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66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B741021-F4E5-6D9F-B13E-E942116D3F9B}"/>
                  </a:ext>
                </a:extLst>
              </p:cNvPr>
              <p:cNvSpPr txBox="1"/>
              <p:nvPr/>
            </p:nvSpPr>
            <p:spPr>
              <a:xfrm>
                <a:off x="10200548" y="4462370"/>
                <a:ext cx="1378904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latin typeface="+mj-lt"/>
                  </a:rPr>
                  <a:t>Local Storage</a:t>
                </a:r>
              </a:p>
              <a:p>
                <a:endParaRPr lang="en-GB" sz="1600" b="1" dirty="0">
                  <a:latin typeface="+mj-lt"/>
                </a:endParaRPr>
              </a:p>
              <a:p>
                <a:r>
                  <a:rPr lang="en-GB" sz="1600" b="1" dirty="0">
                    <a:latin typeface="+mj-lt"/>
                  </a:rPr>
                  <a:t>FTP / SFTP</a:t>
                </a:r>
              </a:p>
              <a:p>
                <a:endParaRPr lang="en-GB" sz="1600" b="1" dirty="0">
                  <a:latin typeface="+mj-lt"/>
                </a:endParaRPr>
              </a:p>
              <a:p>
                <a:r>
                  <a:rPr lang="en-GB" sz="1600" b="1" dirty="0">
                    <a:latin typeface="+mj-lt"/>
                  </a:rPr>
                  <a:t>API Integration</a:t>
                </a:r>
              </a:p>
              <a:p>
                <a:endParaRPr lang="en-GB" sz="1600" b="1" dirty="0">
                  <a:latin typeface="+mj-lt"/>
                </a:endParaRPr>
              </a:p>
              <a:p>
                <a:r>
                  <a:rPr lang="en-GB" sz="1600" b="1" dirty="0">
                    <a:latin typeface="+mj-lt"/>
                  </a:rPr>
                  <a:t>SQL / NoSQL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E1018B-FDE0-F7D1-DDB3-7A8501EAFAFF}"/>
                </a:ext>
              </a:extLst>
            </p:cNvPr>
            <p:cNvSpPr txBox="1"/>
            <p:nvPr/>
          </p:nvSpPr>
          <p:spPr>
            <a:xfrm>
              <a:off x="10080000" y="3780000"/>
              <a:ext cx="131933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600" b="1" dirty="0">
                  <a:latin typeface="Arial Narrow" panose="020B0606020202030204" pitchFamily="34" charset="0"/>
                </a:rPr>
                <a:t>DATA DELIVERY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8EC5181-567C-A6C2-06A7-C9ACDB1B5449}"/>
                </a:ext>
              </a:extLst>
            </p:cNvPr>
            <p:cNvCxnSpPr/>
            <p:nvPr/>
          </p:nvCxnSpPr>
          <p:spPr>
            <a:xfrm>
              <a:off x="10079999" y="4068000"/>
              <a:ext cx="1332000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6FEFC7-E26B-7E6F-B7DB-3A5A6085E3B4}"/>
              </a:ext>
            </a:extLst>
          </p:cNvPr>
          <p:cNvGrpSpPr/>
          <p:nvPr/>
        </p:nvGrpSpPr>
        <p:grpSpPr>
          <a:xfrm>
            <a:off x="7584500" y="1620000"/>
            <a:ext cx="1619999" cy="2700000"/>
            <a:chOff x="7584500" y="3780000"/>
            <a:chExt cx="1619999" cy="27000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96772DD-EA2C-9B22-2291-A6EFCFEF844C}"/>
                </a:ext>
              </a:extLst>
            </p:cNvPr>
            <p:cNvGrpSpPr/>
            <p:nvPr/>
          </p:nvGrpSpPr>
          <p:grpSpPr>
            <a:xfrm>
              <a:off x="7584500" y="4320000"/>
              <a:ext cx="1619999" cy="2160000"/>
              <a:chOff x="7605020" y="4320000"/>
              <a:chExt cx="1619999" cy="21600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0BF4B42-B2EF-45F5-4065-F3A4A9735695}"/>
                  </a:ext>
                </a:extLst>
              </p:cNvPr>
              <p:cNvSpPr/>
              <p:nvPr/>
            </p:nvSpPr>
            <p:spPr>
              <a:xfrm>
                <a:off x="7605020" y="4320000"/>
                <a:ext cx="1619999" cy="2160000"/>
              </a:xfrm>
              <a:prstGeom prst="roundRect">
                <a:avLst>
                  <a:gd name="adj" fmla="val 4732"/>
                </a:avLst>
              </a:prstGeom>
              <a:noFill/>
              <a:ln w="25400">
                <a:solidFill>
                  <a:srgbClr val="00006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66"/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B1EA50-5F04-4F9C-8944-1439CEC7653C}"/>
                  </a:ext>
                </a:extLst>
              </p:cNvPr>
              <p:cNvSpPr txBox="1"/>
              <p:nvPr/>
            </p:nvSpPr>
            <p:spPr>
              <a:xfrm>
                <a:off x="7800182" y="4464000"/>
                <a:ext cx="1157689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latin typeface="+mj-lt"/>
                  </a:rPr>
                  <a:t>CSV</a:t>
                </a:r>
              </a:p>
              <a:p>
                <a:endParaRPr lang="en-GB" sz="1600" b="1" dirty="0">
                  <a:latin typeface="+mj-lt"/>
                </a:endParaRPr>
              </a:p>
              <a:p>
                <a:r>
                  <a:rPr lang="en-GB" sz="1600" b="1" dirty="0">
                    <a:latin typeface="+mj-lt"/>
                  </a:rPr>
                  <a:t>JSON</a:t>
                </a:r>
              </a:p>
              <a:p>
                <a:endParaRPr lang="en-GB" sz="1600" b="1" dirty="0">
                  <a:latin typeface="+mj-lt"/>
                </a:endParaRPr>
              </a:p>
              <a:p>
                <a:r>
                  <a:rPr lang="en-GB" sz="1600" b="1" dirty="0">
                    <a:latin typeface="+mj-lt"/>
                  </a:rPr>
                  <a:t>COMTRADE</a:t>
                </a:r>
              </a:p>
              <a:p>
                <a:endParaRPr lang="en-GB" sz="1600" b="1" dirty="0">
                  <a:latin typeface="+mj-lt"/>
                </a:endParaRPr>
              </a:p>
              <a:p>
                <a:r>
                  <a:rPr lang="en-GB" sz="1600" b="1" dirty="0">
                    <a:latin typeface="+mj-lt"/>
                  </a:rPr>
                  <a:t>Database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25A46B8-8FFC-20AF-2799-D032047449B2}"/>
                </a:ext>
              </a:extLst>
            </p:cNvPr>
            <p:cNvSpPr txBox="1"/>
            <p:nvPr/>
          </p:nvSpPr>
          <p:spPr>
            <a:xfrm>
              <a:off x="7584508" y="3780000"/>
              <a:ext cx="155863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600" b="1" dirty="0">
                  <a:latin typeface="Arial Narrow" panose="020B0606020202030204" pitchFamily="34" charset="0"/>
                </a:rPr>
                <a:t>OUTPUT FORMATS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FC6DD3-594D-F01A-352A-D4327AEA873C}"/>
                </a:ext>
              </a:extLst>
            </p:cNvPr>
            <p:cNvCxnSpPr/>
            <p:nvPr/>
          </p:nvCxnSpPr>
          <p:spPr>
            <a:xfrm>
              <a:off x="7584507" y="4068000"/>
              <a:ext cx="1548000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C353936-1EB8-322B-ACB2-E5661850CAE4}"/>
              </a:ext>
            </a:extLst>
          </p:cNvPr>
          <p:cNvGrpSpPr/>
          <p:nvPr/>
        </p:nvGrpSpPr>
        <p:grpSpPr>
          <a:xfrm>
            <a:off x="1620000" y="1620000"/>
            <a:ext cx="2880000" cy="2700000"/>
            <a:chOff x="1620000" y="3780000"/>
            <a:chExt cx="2880000" cy="2700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AF3D379-42D6-9F89-8B42-FB7E1DCFC609}"/>
                </a:ext>
              </a:extLst>
            </p:cNvPr>
            <p:cNvGrpSpPr/>
            <p:nvPr/>
          </p:nvGrpSpPr>
          <p:grpSpPr>
            <a:xfrm>
              <a:off x="1620000" y="4320000"/>
              <a:ext cx="2880000" cy="2160000"/>
              <a:chOff x="1620000" y="4320000"/>
              <a:chExt cx="2880000" cy="2160000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8755B58E-6C75-41BE-81F2-5E8B8E21D0DB}"/>
                  </a:ext>
                </a:extLst>
              </p:cNvPr>
              <p:cNvSpPr/>
              <p:nvPr/>
            </p:nvSpPr>
            <p:spPr>
              <a:xfrm>
                <a:off x="1620000" y="4320000"/>
                <a:ext cx="2880000" cy="2160000"/>
              </a:xfrm>
              <a:prstGeom prst="roundRect">
                <a:avLst>
                  <a:gd name="adj" fmla="val 4732"/>
                </a:avLst>
              </a:prstGeom>
              <a:noFill/>
              <a:ln w="25400">
                <a:solidFill>
                  <a:srgbClr val="00006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66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5333CF-1643-D1DE-37AB-381BF9DA98C8}"/>
                  </a:ext>
                </a:extLst>
              </p:cNvPr>
              <p:cNvSpPr txBox="1"/>
              <p:nvPr/>
            </p:nvSpPr>
            <p:spPr>
              <a:xfrm>
                <a:off x="1800000" y="4968000"/>
                <a:ext cx="2592000" cy="10212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600" b="1" dirty="0">
                    <a:latin typeface="+mj-lt"/>
                  </a:rPr>
                  <a:t>Modbus TCP over ETH</a:t>
                </a:r>
              </a:p>
              <a:p>
                <a:endParaRPr lang="en-GB" sz="1600" dirty="0">
                  <a:latin typeface="+mj-lt"/>
                </a:endParaRPr>
              </a:p>
              <a:p>
                <a:r>
                  <a:rPr lang="en-GB" sz="1600" b="1" dirty="0">
                    <a:latin typeface="+mj-lt"/>
                  </a:rPr>
                  <a:t>Modbus RTU over RS-485 / USB</a:t>
                </a:r>
              </a:p>
              <a:p>
                <a:r>
                  <a:rPr lang="en-GB" sz="1600" dirty="0">
                    <a:latin typeface="+mj-lt"/>
                  </a:rPr>
                  <a:t>(USB currently Linux driver only)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D8A5E3-D556-5B07-9708-5B89FF997B2A}"/>
                </a:ext>
              </a:extLst>
            </p:cNvPr>
            <p:cNvSpPr txBox="1"/>
            <p:nvPr/>
          </p:nvSpPr>
          <p:spPr>
            <a:xfrm>
              <a:off x="1620000" y="3780000"/>
              <a:ext cx="223619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600" b="1" dirty="0">
                  <a:latin typeface="Arial Narrow" panose="020B0606020202030204" pitchFamily="34" charset="0"/>
                </a:rPr>
                <a:t>MODBUS POLLING ENGINE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309E47B-DCDD-3244-0696-5D650B426A7B}"/>
                </a:ext>
              </a:extLst>
            </p:cNvPr>
            <p:cNvCxnSpPr/>
            <p:nvPr/>
          </p:nvCxnSpPr>
          <p:spPr>
            <a:xfrm>
              <a:off x="1620000" y="4068000"/>
              <a:ext cx="2232000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296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4" grpId="0" animBg="1"/>
      <p:bldP spid="15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740FAD-5C5F-8971-EC0D-933B23796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RTR Software – Key Advantages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C8DA50E-82E5-C552-C524-4BCA6F862C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369164">
            <a:off x="7966088" y="2489263"/>
            <a:ext cx="4104197" cy="410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75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52129C-048A-C925-9FF0-C588C077A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#1: Ultra-Fast Polling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EFFA7C-F312-538E-31C6-1DC1D83071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Guaranteed reading rates:</a:t>
            </a:r>
          </a:p>
          <a:p>
            <a:pPr lvl="1"/>
            <a:r>
              <a:rPr lang="en-GB" b="1" dirty="0"/>
              <a:t>10 </a:t>
            </a:r>
            <a:r>
              <a:rPr lang="en-GB" b="1" dirty="0" err="1"/>
              <a:t>ms</a:t>
            </a:r>
            <a:r>
              <a:rPr lang="en-GB" dirty="0"/>
              <a:t> – PRO meters over Ethernet</a:t>
            </a:r>
          </a:p>
          <a:p>
            <a:pPr lvl="1"/>
            <a:r>
              <a:rPr lang="en-GB" b="1" dirty="0"/>
              <a:t>20 </a:t>
            </a:r>
            <a:r>
              <a:rPr lang="en-GB" b="1" dirty="0" err="1"/>
              <a:t>ms</a:t>
            </a:r>
            <a:r>
              <a:rPr lang="ru-RU" dirty="0"/>
              <a:t> </a:t>
            </a:r>
            <a:r>
              <a:rPr lang="en-GB" dirty="0"/>
              <a:t>– PM180</a:t>
            </a:r>
          </a:p>
          <a:p>
            <a:r>
              <a:rPr lang="en-GB" dirty="0"/>
              <a:t>Can interrogate several devices</a:t>
            </a:r>
          </a:p>
          <a:p>
            <a:r>
              <a:rPr lang="en-GB" dirty="0"/>
              <a:t>Can use</a:t>
            </a:r>
            <a:r>
              <a:rPr lang="ru-RU" dirty="0"/>
              <a:t> 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simultaneously</a:t>
            </a:r>
          </a:p>
          <a:p>
            <a:pPr lvl="1"/>
            <a:r>
              <a:rPr lang="en-GB" dirty="0"/>
              <a:t>5 Ethernet sockets (connections) on each ETH port</a:t>
            </a:r>
          </a:p>
          <a:p>
            <a:pPr lvl="1"/>
            <a:r>
              <a:rPr lang="en-GB" dirty="0"/>
              <a:t>1 RS-485 connection</a:t>
            </a:r>
          </a:p>
          <a:p>
            <a:r>
              <a:rPr lang="en-GB" dirty="0"/>
              <a:t>Enables:</a:t>
            </a:r>
          </a:p>
          <a:p>
            <a:pPr lvl="1"/>
            <a:r>
              <a:rPr lang="en-GB" dirty="0"/>
              <a:t>Fast frequency response services</a:t>
            </a:r>
          </a:p>
          <a:p>
            <a:pPr lvl="1"/>
            <a:r>
              <a:rPr lang="en-GB" dirty="0"/>
              <a:t>Event-based and continuous recording</a:t>
            </a:r>
          </a:p>
          <a:p>
            <a:pPr lvl="1"/>
            <a:r>
              <a:rPr lang="en-GB" dirty="0"/>
              <a:t>High-resolution analytics</a:t>
            </a:r>
          </a:p>
          <a:p>
            <a:endParaRPr lang="en-GB" dirty="0"/>
          </a:p>
        </p:txBody>
      </p:sp>
      <p:pic>
        <p:nvPicPr>
          <p:cNvPr id="4" name="Picture 3" descr="A black box with red numbers and numbers on it&#10;&#10;AI-generated content may be incorrect.">
            <a:extLst>
              <a:ext uri="{FF2B5EF4-FFF2-40B4-BE49-F238E27FC236}">
                <a16:creationId xmlns:a16="http://schemas.microsoft.com/office/drawing/2014/main" id="{4EFD9035-65FF-2432-5408-B891A128F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58" y="1231160"/>
            <a:ext cx="2596928" cy="2363204"/>
          </a:xfrm>
          <a:prstGeom prst="rect">
            <a:avLst/>
          </a:prstGeom>
        </p:spPr>
      </p:pic>
      <p:pic>
        <p:nvPicPr>
          <p:cNvPr id="8" name="Picture 7" descr="A black device with a screen&#10;&#10;AI-generated content may be incorrect.">
            <a:extLst>
              <a:ext uri="{FF2B5EF4-FFF2-40B4-BE49-F238E27FC236}">
                <a16:creationId xmlns:a16="http://schemas.microsoft.com/office/drawing/2014/main" id="{8669BA38-F20E-7F4F-6E33-0F865DAE7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164" y="4071598"/>
            <a:ext cx="2958558" cy="211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CC520-9587-BF47-4AAD-225B7BAB7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#2: Cross-Platform &amp; Flexible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695A5-2C76-C7CD-7F17-32ABBD18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Compiles for:</a:t>
            </a:r>
          </a:p>
          <a:p>
            <a:pPr lvl="1"/>
            <a:r>
              <a:rPr lang="en-GB" dirty="0"/>
              <a:t>Windows</a:t>
            </a:r>
          </a:p>
          <a:p>
            <a:pPr lvl="1"/>
            <a:r>
              <a:rPr lang="en-GB" dirty="0"/>
              <a:t>Linux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Supports multiple CPU architectures:</a:t>
            </a:r>
          </a:p>
          <a:p>
            <a:pPr lvl="1"/>
            <a:r>
              <a:rPr lang="en-GB" dirty="0"/>
              <a:t>x86 32bit / 64 bit</a:t>
            </a:r>
          </a:p>
          <a:p>
            <a:pPr lvl="1"/>
            <a:r>
              <a:rPr lang="en-GB" dirty="0"/>
              <a:t>ARM 32bit / 64 bit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4" name="Google Shape;211;p9" descr="Análisis del logo de Windows | FOROALFA">
            <a:extLst>
              <a:ext uri="{FF2B5EF4-FFF2-40B4-BE49-F238E27FC236}">
                <a16:creationId xmlns:a16="http://schemas.microsoft.com/office/drawing/2014/main" id="{039B1015-6DCC-2EDF-54E2-6DF53958806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6075" t="19196" r="8687" b="17174"/>
          <a:stretch/>
        </p:blipFill>
        <p:spPr>
          <a:xfrm>
            <a:off x="5983388" y="1458000"/>
            <a:ext cx="2096087" cy="1771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2;p9" descr="Tux - Wikipedia, la enciclopedia libre">
            <a:extLst>
              <a:ext uri="{FF2B5EF4-FFF2-40B4-BE49-F238E27FC236}">
                <a16:creationId xmlns:a16="http://schemas.microsoft.com/office/drawing/2014/main" id="{767361B0-B0E5-0475-BC65-0F3010FAE1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5567" y="1492341"/>
            <a:ext cx="1557580" cy="170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9;p9">
            <a:extLst>
              <a:ext uri="{FF2B5EF4-FFF2-40B4-BE49-F238E27FC236}">
                <a16:creationId xmlns:a16="http://schemas.microsoft.com/office/drawing/2014/main" id="{BF04313A-F205-B683-06E4-F53A60B5D0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4160654"/>
            <a:ext cx="2333646" cy="153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0;p9" descr="Arquitectura ARM - Wikipedia, la enciclopedia libre">
            <a:extLst>
              <a:ext uri="{FF2B5EF4-FFF2-40B4-BE49-F238E27FC236}">
                <a16:creationId xmlns:a16="http://schemas.microsoft.com/office/drawing/2014/main" id="{B485E868-57E4-16A8-D28D-EA83A41CF1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87628" y="4160654"/>
            <a:ext cx="1824008" cy="1583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4976394"/>
      </p:ext>
    </p:extLst>
  </p:cSld>
  <p:clrMapOvr>
    <a:masterClrMapping/>
  </p:clrMapOvr>
</p:sld>
</file>

<file path=ppt/theme/theme1.xml><?xml version="1.0" encoding="utf-8"?>
<a:theme xmlns:a="http://schemas.openxmlformats.org/drawingml/2006/main" name="Hitec Instruments">
  <a:themeElements>
    <a:clrScheme name="Hitec Instruments Colors">
      <a:dk1>
        <a:srgbClr val="000066"/>
      </a:dk1>
      <a:lt1>
        <a:sysClr val="window" lastClr="FFFFFF"/>
      </a:lt1>
      <a:dk2>
        <a:srgbClr val="4F9FF5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Hitec Instruments Fonts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itec Instruments Theme" id="{09E0B30D-B764-4327-8431-870D592D118A}" vid="{54E3DF22-A49B-42E4-9189-51572322D266}"/>
    </a:ext>
  </a:extLst>
</a:theme>
</file>

<file path=ppt/theme/theme2.xml><?xml version="1.0" encoding="utf-8"?>
<a:theme xmlns:a="http://schemas.openxmlformats.org/drawingml/2006/main" name="Custom Design">
  <a:themeElements>
    <a:clrScheme name="Hitec Instruments Colors">
      <a:dk1>
        <a:srgbClr val="000066"/>
      </a:dk1>
      <a:lt1>
        <a:sysClr val="window" lastClr="FFFFFF"/>
      </a:lt1>
      <a:dk2>
        <a:srgbClr val="4F9FF5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Hitec Instruments Fonts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2645</TotalTime>
  <Words>806</Words>
  <Application>Microsoft Office PowerPoint</Application>
  <PresentationFormat>Widescreen</PresentationFormat>
  <Paragraphs>191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Arial</vt:lpstr>
      <vt:lpstr>Arial Narrow</vt:lpstr>
      <vt:lpstr>Noto Sans Symbols</vt:lpstr>
      <vt:lpstr>Wingdings</vt:lpstr>
      <vt:lpstr>Hitec Instruments</vt:lpstr>
      <vt:lpstr>Custom Design</vt:lpstr>
      <vt:lpstr>PowerPoint Presentation</vt:lpstr>
      <vt:lpstr>Why Energy Projects are Different?</vt:lpstr>
      <vt:lpstr>The Challenge with SCADA &amp; Meter Integration?</vt:lpstr>
      <vt:lpstr>Why This Impacts SATEC Meter Sales?</vt:lpstr>
      <vt:lpstr>Introducing RTR Software</vt:lpstr>
      <vt:lpstr>RTR Architecture Overview</vt:lpstr>
      <vt:lpstr>RTR Software – Key Advantages</vt:lpstr>
      <vt:lpstr>#1: Ultra-Fast Polling</vt:lpstr>
      <vt:lpstr>#2: Cross-Platform &amp; Flexible</vt:lpstr>
      <vt:lpstr>#3: Lightweight, Stable &amp; Reliable</vt:lpstr>
      <vt:lpstr>#4: Flexibility &amp; Advanced Logic</vt:lpstr>
      <vt:lpstr>#5: Continuous data &amp; waveform recording</vt:lpstr>
      <vt:lpstr>#6: Modular RTR Library Concept</vt:lpstr>
      <vt:lpstr>RTR Software Applications</vt:lpstr>
      <vt:lpstr>Dynamic Containment: Post-Event Frequency Response</vt:lpstr>
      <vt:lpstr>Continuous Data Log &amp; Waveform Recording</vt:lpstr>
      <vt:lpstr>Continuous Data Log &amp; Waveform Recording</vt:lpstr>
      <vt:lpstr>G100 Export / Import Limitation</vt:lpstr>
      <vt:lpstr>G100 GUI Capabilities (RTR-Based)</vt:lpstr>
      <vt:lpstr>G100 Security, Monitoring &amp; Commissioning</vt:lpstr>
      <vt:lpstr>DC Metering Aggregation - PV / BESS</vt:lpstr>
      <vt:lpstr>What this means for SATEC agents?</vt:lpstr>
      <vt:lpstr>Typical Project Use Cases</vt:lpstr>
      <vt:lpstr>Conclusion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Maksym Sokolyk</dc:creator>
  <cp:lastModifiedBy>Andrey Sokolik</cp:lastModifiedBy>
  <cp:revision>148</cp:revision>
  <cp:lastPrinted>2026-03-11T17:06:47Z</cp:lastPrinted>
  <dcterms:created xsi:type="dcterms:W3CDTF">2026-03-11T14:44:48Z</dcterms:created>
  <dcterms:modified xsi:type="dcterms:W3CDTF">2026-03-15T22:55:59Z</dcterms:modified>
</cp:coreProperties>
</file>